
<file path=[Content_Types].xml><?xml version="1.0" encoding="utf-8"?>
<Types xmlns="http://schemas.openxmlformats.org/package/2006/content-types">
  <Default Extension="bin" ContentType="image/x-emf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0"/>
  </p:sldMasterIdLst>
  <p:notesMasterIdLst>
    <p:notesMasterId r:id="rId44"/>
  </p:notesMasterIdLst>
  <p:sldIdLst>
    <p:sldId id="257" r:id="rId11"/>
    <p:sldId id="279" r:id="rId12"/>
    <p:sldId id="312" r:id="rId13"/>
    <p:sldId id="313" r:id="rId14"/>
    <p:sldId id="268" r:id="rId15"/>
    <p:sldId id="301" r:id="rId16"/>
    <p:sldId id="302" r:id="rId17"/>
    <p:sldId id="311" r:id="rId18"/>
    <p:sldId id="303" r:id="rId19"/>
    <p:sldId id="305" r:id="rId20"/>
    <p:sldId id="307" r:id="rId21"/>
    <p:sldId id="310" r:id="rId22"/>
    <p:sldId id="282" r:id="rId23"/>
    <p:sldId id="269" r:id="rId24"/>
    <p:sldId id="283" r:id="rId25"/>
    <p:sldId id="284" r:id="rId26"/>
    <p:sldId id="270" r:id="rId27"/>
    <p:sldId id="285" r:id="rId28"/>
    <p:sldId id="286" r:id="rId29"/>
    <p:sldId id="287" r:id="rId30"/>
    <p:sldId id="288" r:id="rId31"/>
    <p:sldId id="289" r:id="rId32"/>
    <p:sldId id="290" r:id="rId33"/>
    <p:sldId id="273" r:id="rId34"/>
    <p:sldId id="291" r:id="rId35"/>
    <p:sldId id="292" r:id="rId36"/>
    <p:sldId id="293" r:id="rId37"/>
    <p:sldId id="295" r:id="rId38"/>
    <p:sldId id="297" r:id="rId39"/>
    <p:sldId id="298" r:id="rId40"/>
    <p:sldId id="299" r:id="rId41"/>
    <p:sldId id="296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4662" autoAdjust="0"/>
  </p:normalViewPr>
  <p:slideViewPr>
    <p:cSldViewPr snapToGrid="0" showGuides="1">
      <p:cViewPr varScale="1">
        <p:scale>
          <a:sx n="91" d="100"/>
          <a:sy n="91" d="100"/>
        </p:scale>
        <p:origin x="221" y="72"/>
      </p:cViewPr>
      <p:guideLst>
        <p:guide orient="horz" pos="6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919B73-89B6-4A24-A0FA-0302A0DE8DD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1CAFF4F4-99C0-468F-9561-885300E85D81}">
      <dgm:prSet phldrT="[Text]"/>
      <dgm:spPr/>
      <dgm:t>
        <a:bodyPr/>
        <a:lstStyle/>
        <a:p>
          <a:r>
            <a:rPr lang="da-DK" dirty="0" err="1"/>
            <a:t>Wait</a:t>
          </a:r>
          <a:r>
            <a:rPr lang="da-DK" dirty="0"/>
            <a:t> for ICF1 </a:t>
          </a:r>
          <a:r>
            <a:rPr lang="da-DK" dirty="0" err="1"/>
            <a:t>field</a:t>
          </a:r>
          <a:r>
            <a:rPr lang="da-DK" dirty="0"/>
            <a:t> to </a:t>
          </a:r>
          <a:r>
            <a:rPr lang="da-DK" dirty="0" err="1"/>
            <a:t>become</a:t>
          </a:r>
          <a:r>
            <a:rPr lang="da-DK" dirty="0"/>
            <a:t> 1 </a:t>
          </a:r>
        </a:p>
      </dgm:t>
    </dgm:pt>
    <dgm:pt modelId="{D90E258C-8566-4C6C-9037-9C5F2A0D3D05}" type="parTrans" cxnId="{5961587B-3EBD-4720-A980-5F6C8D59C406}">
      <dgm:prSet/>
      <dgm:spPr/>
      <dgm:t>
        <a:bodyPr/>
        <a:lstStyle/>
        <a:p>
          <a:endParaRPr lang="da-DK"/>
        </a:p>
      </dgm:t>
    </dgm:pt>
    <dgm:pt modelId="{04E9E48B-9771-4F59-A597-5BE9560FC0AD}" type="sibTrans" cxnId="{5961587B-3EBD-4720-A980-5F6C8D59C406}">
      <dgm:prSet/>
      <dgm:spPr/>
      <dgm:t>
        <a:bodyPr/>
        <a:lstStyle/>
        <a:p>
          <a:endParaRPr lang="da-DK"/>
        </a:p>
      </dgm:t>
    </dgm:pt>
    <dgm:pt modelId="{B1435FBA-D661-4AA8-BBB2-9F1ABD9E0781}">
      <dgm:prSet phldrT="[Text]"/>
      <dgm:spPr/>
      <dgm:t>
        <a:bodyPr/>
        <a:lstStyle/>
        <a:p>
          <a:r>
            <a:rPr lang="da-DK" dirty="0"/>
            <a:t>Reset TCNT1 and ICF1 </a:t>
          </a:r>
          <a:r>
            <a:rPr lang="da-DK" dirty="0" err="1"/>
            <a:t>field</a:t>
          </a:r>
          <a:endParaRPr lang="da-DK" dirty="0"/>
        </a:p>
      </dgm:t>
    </dgm:pt>
    <dgm:pt modelId="{8281C9AF-6EEF-4282-8C32-869C993E72C8}" type="parTrans" cxnId="{6DA1B3F5-4105-4895-B7CF-E2FB972EF68C}">
      <dgm:prSet/>
      <dgm:spPr/>
      <dgm:t>
        <a:bodyPr/>
        <a:lstStyle/>
        <a:p>
          <a:endParaRPr lang="da-DK"/>
        </a:p>
      </dgm:t>
    </dgm:pt>
    <dgm:pt modelId="{4423F592-13D1-4517-8EC2-6BB16D31D161}" type="sibTrans" cxnId="{6DA1B3F5-4105-4895-B7CF-E2FB972EF68C}">
      <dgm:prSet/>
      <dgm:spPr/>
      <dgm:t>
        <a:bodyPr/>
        <a:lstStyle/>
        <a:p>
          <a:endParaRPr lang="da-DK"/>
        </a:p>
      </dgm:t>
    </dgm:pt>
    <dgm:pt modelId="{CC829844-A772-435B-936D-2E9096B53B06}">
      <dgm:prSet phldrT="[Text]"/>
      <dgm:spPr/>
      <dgm:t>
        <a:bodyPr/>
        <a:lstStyle/>
        <a:p>
          <a:r>
            <a:rPr lang="da-DK" dirty="0" err="1"/>
            <a:t>Copy</a:t>
          </a:r>
          <a:r>
            <a:rPr lang="da-DK" dirty="0"/>
            <a:t> ICR1 variable </a:t>
          </a:r>
          <a:r>
            <a:rPr lang="da-DK" dirty="0" err="1"/>
            <a:t>into</a:t>
          </a:r>
          <a:r>
            <a:rPr lang="da-DK" dirty="0"/>
            <a:t> </a:t>
          </a:r>
          <a:r>
            <a:rPr lang="da-DK" dirty="0" err="1"/>
            <a:t>local</a:t>
          </a:r>
          <a:r>
            <a:rPr lang="da-DK" dirty="0"/>
            <a:t> variable</a:t>
          </a:r>
        </a:p>
      </dgm:t>
    </dgm:pt>
    <dgm:pt modelId="{5DB70E29-8AB1-4415-8493-50A369810F95}" type="parTrans" cxnId="{A9C09463-31DD-4D79-89F4-7B24F71D98E4}">
      <dgm:prSet/>
      <dgm:spPr/>
      <dgm:t>
        <a:bodyPr/>
        <a:lstStyle/>
        <a:p>
          <a:endParaRPr lang="da-DK"/>
        </a:p>
      </dgm:t>
    </dgm:pt>
    <dgm:pt modelId="{64E7DDAF-1381-4CC7-9728-C74D3D8B00F7}" type="sibTrans" cxnId="{A9C09463-31DD-4D79-89F4-7B24F71D98E4}">
      <dgm:prSet/>
      <dgm:spPr/>
      <dgm:t>
        <a:bodyPr/>
        <a:lstStyle/>
        <a:p>
          <a:endParaRPr lang="da-DK"/>
        </a:p>
      </dgm:t>
    </dgm:pt>
    <dgm:pt modelId="{A9C5CAB6-F892-412C-B1AB-93CAAD67A2E2}">
      <dgm:prSet phldrT="[Text]"/>
      <dgm:spPr/>
      <dgm:t>
        <a:bodyPr/>
        <a:lstStyle/>
        <a:p>
          <a:r>
            <a:rPr lang="da-DK" dirty="0"/>
            <a:t>Display/send </a:t>
          </a:r>
          <a:r>
            <a:rPr lang="da-DK" dirty="0" err="1"/>
            <a:t>measured</a:t>
          </a:r>
          <a:r>
            <a:rPr lang="da-DK" dirty="0"/>
            <a:t> </a:t>
          </a:r>
          <a:r>
            <a:rPr lang="da-DK" dirty="0" err="1"/>
            <a:t>counts</a:t>
          </a:r>
          <a:r>
            <a:rPr lang="da-DK" dirty="0"/>
            <a:t> to Computer or Display</a:t>
          </a:r>
        </a:p>
      </dgm:t>
    </dgm:pt>
    <dgm:pt modelId="{DAA8F699-EC5C-4920-BD01-A9C0573F6692}" type="parTrans" cxnId="{647FB0A7-82FE-4570-BAF3-BAAB9D783829}">
      <dgm:prSet/>
      <dgm:spPr/>
      <dgm:t>
        <a:bodyPr/>
        <a:lstStyle/>
        <a:p>
          <a:endParaRPr lang="da-DK"/>
        </a:p>
      </dgm:t>
    </dgm:pt>
    <dgm:pt modelId="{0F154382-CFF8-47BB-A2B4-0C354B6B49D3}" type="sibTrans" cxnId="{647FB0A7-82FE-4570-BAF3-BAAB9D783829}">
      <dgm:prSet/>
      <dgm:spPr/>
      <dgm:t>
        <a:bodyPr/>
        <a:lstStyle/>
        <a:p>
          <a:endParaRPr lang="da-DK"/>
        </a:p>
      </dgm:t>
    </dgm:pt>
    <dgm:pt modelId="{0C91FF28-73B7-4909-AF82-43CD95794D26}" type="pres">
      <dgm:prSet presAssocID="{D5919B73-89B6-4A24-A0FA-0302A0DE8DD5}" presName="cycle" presStyleCnt="0">
        <dgm:presLayoutVars>
          <dgm:dir/>
          <dgm:resizeHandles val="exact"/>
        </dgm:presLayoutVars>
      </dgm:prSet>
      <dgm:spPr/>
    </dgm:pt>
    <dgm:pt modelId="{918E5BCC-E0B7-4865-966B-6944B3F8C48C}" type="pres">
      <dgm:prSet presAssocID="{1CAFF4F4-99C0-468F-9561-885300E85D81}" presName="node" presStyleLbl="node1" presStyleIdx="0" presStyleCnt="4">
        <dgm:presLayoutVars>
          <dgm:bulletEnabled val="1"/>
        </dgm:presLayoutVars>
      </dgm:prSet>
      <dgm:spPr/>
    </dgm:pt>
    <dgm:pt modelId="{CEF01756-6F1D-48F9-9633-9C4374FB4B23}" type="pres">
      <dgm:prSet presAssocID="{04E9E48B-9771-4F59-A597-5BE9560FC0AD}" presName="sibTrans" presStyleLbl="sibTrans2D1" presStyleIdx="0" presStyleCnt="4"/>
      <dgm:spPr/>
    </dgm:pt>
    <dgm:pt modelId="{750CCDF5-FE56-48A3-B4E8-7FE463F8F247}" type="pres">
      <dgm:prSet presAssocID="{04E9E48B-9771-4F59-A597-5BE9560FC0AD}" presName="connectorText" presStyleLbl="sibTrans2D1" presStyleIdx="0" presStyleCnt="4"/>
      <dgm:spPr/>
    </dgm:pt>
    <dgm:pt modelId="{6B9EA8C7-C11B-4032-89F4-0DD177B220B8}" type="pres">
      <dgm:prSet presAssocID="{B1435FBA-D661-4AA8-BBB2-9F1ABD9E0781}" presName="node" presStyleLbl="node1" presStyleIdx="1" presStyleCnt="4">
        <dgm:presLayoutVars>
          <dgm:bulletEnabled val="1"/>
        </dgm:presLayoutVars>
      </dgm:prSet>
      <dgm:spPr/>
    </dgm:pt>
    <dgm:pt modelId="{3925B640-1727-4B4F-8514-9DF84998FF0A}" type="pres">
      <dgm:prSet presAssocID="{4423F592-13D1-4517-8EC2-6BB16D31D161}" presName="sibTrans" presStyleLbl="sibTrans2D1" presStyleIdx="1" presStyleCnt="4"/>
      <dgm:spPr/>
    </dgm:pt>
    <dgm:pt modelId="{0B779E27-9E0A-49A7-9201-6B76949324A9}" type="pres">
      <dgm:prSet presAssocID="{4423F592-13D1-4517-8EC2-6BB16D31D161}" presName="connectorText" presStyleLbl="sibTrans2D1" presStyleIdx="1" presStyleCnt="4"/>
      <dgm:spPr/>
    </dgm:pt>
    <dgm:pt modelId="{D496797C-C9CF-4DB6-A1AA-3D72F4FCFF18}" type="pres">
      <dgm:prSet presAssocID="{CC829844-A772-435B-936D-2E9096B53B06}" presName="node" presStyleLbl="node1" presStyleIdx="2" presStyleCnt="4">
        <dgm:presLayoutVars>
          <dgm:bulletEnabled val="1"/>
        </dgm:presLayoutVars>
      </dgm:prSet>
      <dgm:spPr/>
    </dgm:pt>
    <dgm:pt modelId="{7E28A927-EA88-4965-89A0-CB554C203EDF}" type="pres">
      <dgm:prSet presAssocID="{64E7DDAF-1381-4CC7-9728-C74D3D8B00F7}" presName="sibTrans" presStyleLbl="sibTrans2D1" presStyleIdx="2" presStyleCnt="4"/>
      <dgm:spPr/>
    </dgm:pt>
    <dgm:pt modelId="{F04874DC-7C81-46EC-B0AF-5AEEFF179177}" type="pres">
      <dgm:prSet presAssocID="{64E7DDAF-1381-4CC7-9728-C74D3D8B00F7}" presName="connectorText" presStyleLbl="sibTrans2D1" presStyleIdx="2" presStyleCnt="4"/>
      <dgm:spPr/>
    </dgm:pt>
    <dgm:pt modelId="{3F68C921-AC65-4BDC-9A14-AF8D55A7C87D}" type="pres">
      <dgm:prSet presAssocID="{A9C5CAB6-F892-412C-B1AB-93CAAD67A2E2}" presName="node" presStyleLbl="node1" presStyleIdx="3" presStyleCnt="4">
        <dgm:presLayoutVars>
          <dgm:bulletEnabled val="1"/>
        </dgm:presLayoutVars>
      </dgm:prSet>
      <dgm:spPr/>
    </dgm:pt>
    <dgm:pt modelId="{A5F43105-EDD1-45B4-AAAC-0382B642F9DE}" type="pres">
      <dgm:prSet presAssocID="{0F154382-CFF8-47BB-A2B4-0C354B6B49D3}" presName="sibTrans" presStyleLbl="sibTrans2D1" presStyleIdx="3" presStyleCnt="4"/>
      <dgm:spPr/>
    </dgm:pt>
    <dgm:pt modelId="{049C0DB9-D126-4AC5-8DBD-DC2FFB3E35FA}" type="pres">
      <dgm:prSet presAssocID="{0F154382-CFF8-47BB-A2B4-0C354B6B49D3}" presName="connectorText" presStyleLbl="sibTrans2D1" presStyleIdx="3" presStyleCnt="4"/>
      <dgm:spPr/>
    </dgm:pt>
  </dgm:ptLst>
  <dgm:cxnLst>
    <dgm:cxn modelId="{D119D30B-9053-4875-8418-D959725F2AC9}" type="presOf" srcId="{04E9E48B-9771-4F59-A597-5BE9560FC0AD}" destId="{CEF01756-6F1D-48F9-9633-9C4374FB4B23}" srcOrd="0" destOrd="0" presId="urn:microsoft.com/office/officeart/2005/8/layout/cycle2"/>
    <dgm:cxn modelId="{922D6B0D-277E-4839-AB44-D9DB61A677B1}" type="presOf" srcId="{64E7DDAF-1381-4CC7-9728-C74D3D8B00F7}" destId="{7E28A927-EA88-4965-89A0-CB554C203EDF}" srcOrd="0" destOrd="0" presId="urn:microsoft.com/office/officeart/2005/8/layout/cycle2"/>
    <dgm:cxn modelId="{7FC3C111-B41A-49BB-B2CB-C706C4838329}" type="presOf" srcId="{64E7DDAF-1381-4CC7-9728-C74D3D8B00F7}" destId="{F04874DC-7C81-46EC-B0AF-5AEEFF179177}" srcOrd="1" destOrd="0" presId="urn:microsoft.com/office/officeart/2005/8/layout/cycle2"/>
    <dgm:cxn modelId="{AFB8EC32-A949-419A-A0DB-06E678208E8B}" type="presOf" srcId="{0F154382-CFF8-47BB-A2B4-0C354B6B49D3}" destId="{049C0DB9-D126-4AC5-8DBD-DC2FFB3E35FA}" srcOrd="1" destOrd="0" presId="urn:microsoft.com/office/officeart/2005/8/layout/cycle2"/>
    <dgm:cxn modelId="{FADE0736-8764-435E-A470-EF4B26C1495A}" type="presOf" srcId="{D5919B73-89B6-4A24-A0FA-0302A0DE8DD5}" destId="{0C91FF28-73B7-4909-AF82-43CD95794D26}" srcOrd="0" destOrd="0" presId="urn:microsoft.com/office/officeart/2005/8/layout/cycle2"/>
    <dgm:cxn modelId="{0EF88C5C-ED3E-4253-BB8C-DF53542B5B01}" type="presOf" srcId="{1CAFF4F4-99C0-468F-9561-885300E85D81}" destId="{918E5BCC-E0B7-4865-966B-6944B3F8C48C}" srcOrd="0" destOrd="0" presId="urn:microsoft.com/office/officeart/2005/8/layout/cycle2"/>
    <dgm:cxn modelId="{A9C09463-31DD-4D79-89F4-7B24F71D98E4}" srcId="{D5919B73-89B6-4A24-A0FA-0302A0DE8DD5}" destId="{CC829844-A772-435B-936D-2E9096B53B06}" srcOrd="2" destOrd="0" parTransId="{5DB70E29-8AB1-4415-8493-50A369810F95}" sibTransId="{64E7DDAF-1381-4CC7-9728-C74D3D8B00F7}"/>
    <dgm:cxn modelId="{B1AD0856-5B8A-4ABB-A9BC-C81BB1308B8B}" type="presOf" srcId="{A9C5CAB6-F892-412C-B1AB-93CAAD67A2E2}" destId="{3F68C921-AC65-4BDC-9A14-AF8D55A7C87D}" srcOrd="0" destOrd="0" presId="urn:microsoft.com/office/officeart/2005/8/layout/cycle2"/>
    <dgm:cxn modelId="{5961587B-3EBD-4720-A980-5F6C8D59C406}" srcId="{D5919B73-89B6-4A24-A0FA-0302A0DE8DD5}" destId="{1CAFF4F4-99C0-468F-9561-885300E85D81}" srcOrd="0" destOrd="0" parTransId="{D90E258C-8566-4C6C-9037-9C5F2A0D3D05}" sibTransId="{04E9E48B-9771-4F59-A597-5BE9560FC0AD}"/>
    <dgm:cxn modelId="{6B6D0E99-C77E-4CEA-A4E2-3AE6E6DE7AA7}" type="presOf" srcId="{4423F592-13D1-4517-8EC2-6BB16D31D161}" destId="{0B779E27-9E0A-49A7-9201-6B76949324A9}" srcOrd="1" destOrd="0" presId="urn:microsoft.com/office/officeart/2005/8/layout/cycle2"/>
    <dgm:cxn modelId="{7EC7409D-9C56-42FD-91CF-24EDC9081BA6}" type="presOf" srcId="{4423F592-13D1-4517-8EC2-6BB16D31D161}" destId="{3925B640-1727-4B4F-8514-9DF84998FF0A}" srcOrd="0" destOrd="0" presId="urn:microsoft.com/office/officeart/2005/8/layout/cycle2"/>
    <dgm:cxn modelId="{647FB0A7-82FE-4570-BAF3-BAAB9D783829}" srcId="{D5919B73-89B6-4A24-A0FA-0302A0DE8DD5}" destId="{A9C5CAB6-F892-412C-B1AB-93CAAD67A2E2}" srcOrd="3" destOrd="0" parTransId="{DAA8F699-EC5C-4920-BD01-A9C0573F6692}" sibTransId="{0F154382-CFF8-47BB-A2B4-0C354B6B49D3}"/>
    <dgm:cxn modelId="{1691C9C4-4344-44F0-BDB8-092E81C27916}" type="presOf" srcId="{B1435FBA-D661-4AA8-BBB2-9F1ABD9E0781}" destId="{6B9EA8C7-C11B-4032-89F4-0DD177B220B8}" srcOrd="0" destOrd="0" presId="urn:microsoft.com/office/officeart/2005/8/layout/cycle2"/>
    <dgm:cxn modelId="{DD10C0C7-BC3F-42B1-9093-F8B51255CF9B}" type="presOf" srcId="{CC829844-A772-435B-936D-2E9096B53B06}" destId="{D496797C-C9CF-4DB6-A1AA-3D72F4FCFF18}" srcOrd="0" destOrd="0" presId="urn:microsoft.com/office/officeart/2005/8/layout/cycle2"/>
    <dgm:cxn modelId="{E78E1EEC-3996-4F3C-94A8-2FD8288989A9}" type="presOf" srcId="{04E9E48B-9771-4F59-A597-5BE9560FC0AD}" destId="{750CCDF5-FE56-48A3-B4E8-7FE463F8F247}" srcOrd="1" destOrd="0" presId="urn:microsoft.com/office/officeart/2005/8/layout/cycle2"/>
    <dgm:cxn modelId="{2B8303F5-1C37-4D69-8FD1-B6B6700022F8}" type="presOf" srcId="{0F154382-CFF8-47BB-A2B4-0C354B6B49D3}" destId="{A5F43105-EDD1-45B4-AAAC-0382B642F9DE}" srcOrd="0" destOrd="0" presId="urn:microsoft.com/office/officeart/2005/8/layout/cycle2"/>
    <dgm:cxn modelId="{6DA1B3F5-4105-4895-B7CF-E2FB972EF68C}" srcId="{D5919B73-89B6-4A24-A0FA-0302A0DE8DD5}" destId="{B1435FBA-D661-4AA8-BBB2-9F1ABD9E0781}" srcOrd="1" destOrd="0" parTransId="{8281C9AF-6EEF-4282-8C32-869C993E72C8}" sibTransId="{4423F592-13D1-4517-8EC2-6BB16D31D161}"/>
    <dgm:cxn modelId="{10654DC1-05C1-4E4D-991A-2F30798A7192}" type="presParOf" srcId="{0C91FF28-73B7-4909-AF82-43CD95794D26}" destId="{918E5BCC-E0B7-4865-966B-6944B3F8C48C}" srcOrd="0" destOrd="0" presId="urn:microsoft.com/office/officeart/2005/8/layout/cycle2"/>
    <dgm:cxn modelId="{83F3C0C9-59D6-416F-8A48-897F1EB38EE2}" type="presParOf" srcId="{0C91FF28-73B7-4909-AF82-43CD95794D26}" destId="{CEF01756-6F1D-48F9-9633-9C4374FB4B23}" srcOrd="1" destOrd="0" presId="urn:microsoft.com/office/officeart/2005/8/layout/cycle2"/>
    <dgm:cxn modelId="{DBE7AD16-0171-4CD2-A325-30F2F1BC9507}" type="presParOf" srcId="{CEF01756-6F1D-48F9-9633-9C4374FB4B23}" destId="{750CCDF5-FE56-48A3-B4E8-7FE463F8F247}" srcOrd="0" destOrd="0" presId="urn:microsoft.com/office/officeart/2005/8/layout/cycle2"/>
    <dgm:cxn modelId="{147CC043-919D-4B14-8901-F40028299FF0}" type="presParOf" srcId="{0C91FF28-73B7-4909-AF82-43CD95794D26}" destId="{6B9EA8C7-C11B-4032-89F4-0DD177B220B8}" srcOrd="2" destOrd="0" presId="urn:microsoft.com/office/officeart/2005/8/layout/cycle2"/>
    <dgm:cxn modelId="{19FCCCED-D13C-42E1-8D67-7C9C9D4887F0}" type="presParOf" srcId="{0C91FF28-73B7-4909-AF82-43CD95794D26}" destId="{3925B640-1727-4B4F-8514-9DF84998FF0A}" srcOrd="3" destOrd="0" presId="urn:microsoft.com/office/officeart/2005/8/layout/cycle2"/>
    <dgm:cxn modelId="{42C94DB3-3012-4E2F-BBE3-14ABEE5B7AFC}" type="presParOf" srcId="{3925B640-1727-4B4F-8514-9DF84998FF0A}" destId="{0B779E27-9E0A-49A7-9201-6B76949324A9}" srcOrd="0" destOrd="0" presId="urn:microsoft.com/office/officeart/2005/8/layout/cycle2"/>
    <dgm:cxn modelId="{D446922F-C3D4-4D71-868F-A2700DA34EEF}" type="presParOf" srcId="{0C91FF28-73B7-4909-AF82-43CD95794D26}" destId="{D496797C-C9CF-4DB6-A1AA-3D72F4FCFF18}" srcOrd="4" destOrd="0" presId="urn:microsoft.com/office/officeart/2005/8/layout/cycle2"/>
    <dgm:cxn modelId="{EEB8A3AE-B958-41A3-AB44-1CF6F2FA02B2}" type="presParOf" srcId="{0C91FF28-73B7-4909-AF82-43CD95794D26}" destId="{7E28A927-EA88-4965-89A0-CB554C203EDF}" srcOrd="5" destOrd="0" presId="urn:microsoft.com/office/officeart/2005/8/layout/cycle2"/>
    <dgm:cxn modelId="{E9F4DC1F-65D5-4DFB-A71B-1BC64A5D9470}" type="presParOf" srcId="{7E28A927-EA88-4965-89A0-CB554C203EDF}" destId="{F04874DC-7C81-46EC-B0AF-5AEEFF179177}" srcOrd="0" destOrd="0" presId="urn:microsoft.com/office/officeart/2005/8/layout/cycle2"/>
    <dgm:cxn modelId="{104BD973-95E3-4356-B317-099A1FC56CDA}" type="presParOf" srcId="{0C91FF28-73B7-4909-AF82-43CD95794D26}" destId="{3F68C921-AC65-4BDC-9A14-AF8D55A7C87D}" srcOrd="6" destOrd="0" presId="urn:microsoft.com/office/officeart/2005/8/layout/cycle2"/>
    <dgm:cxn modelId="{327AA4A0-A0CD-4279-B705-6EAFFDE9496A}" type="presParOf" srcId="{0C91FF28-73B7-4909-AF82-43CD95794D26}" destId="{A5F43105-EDD1-45B4-AAAC-0382B642F9DE}" srcOrd="7" destOrd="0" presId="urn:microsoft.com/office/officeart/2005/8/layout/cycle2"/>
    <dgm:cxn modelId="{3B0072C6-4301-4693-856C-A32B436C3938}" type="presParOf" srcId="{A5F43105-EDD1-45B4-AAAC-0382B642F9DE}" destId="{049C0DB9-D126-4AC5-8DBD-DC2FFB3E35F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919B73-89B6-4A24-A0FA-0302A0DE8DD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1CAFF4F4-99C0-468F-9561-885300E85D81}">
      <dgm:prSet phldrT="[Text]"/>
      <dgm:spPr/>
      <dgm:t>
        <a:bodyPr/>
        <a:lstStyle/>
        <a:p>
          <a:r>
            <a:rPr lang="da-DK" dirty="0"/>
            <a:t>If </a:t>
          </a:r>
          <a:r>
            <a:rPr lang="da-DK" dirty="0" err="1"/>
            <a:t>count</a:t>
          </a:r>
          <a:r>
            <a:rPr lang="da-DK" dirty="0"/>
            <a:t> &gt;255</a:t>
          </a:r>
        </a:p>
        <a:p>
          <a:r>
            <a:rPr lang="da-DK" dirty="0"/>
            <a:t>Set </a:t>
          </a:r>
          <a:r>
            <a:rPr lang="da-DK" dirty="0" err="1"/>
            <a:t>count</a:t>
          </a:r>
          <a:r>
            <a:rPr lang="da-DK" dirty="0"/>
            <a:t> = 0</a:t>
          </a:r>
        </a:p>
      </dgm:t>
    </dgm:pt>
    <dgm:pt modelId="{D90E258C-8566-4C6C-9037-9C5F2A0D3D05}" type="parTrans" cxnId="{5961587B-3EBD-4720-A980-5F6C8D59C406}">
      <dgm:prSet/>
      <dgm:spPr/>
      <dgm:t>
        <a:bodyPr/>
        <a:lstStyle/>
        <a:p>
          <a:endParaRPr lang="da-DK"/>
        </a:p>
      </dgm:t>
    </dgm:pt>
    <dgm:pt modelId="{04E9E48B-9771-4F59-A597-5BE9560FC0AD}" type="sibTrans" cxnId="{5961587B-3EBD-4720-A980-5F6C8D59C406}">
      <dgm:prSet/>
      <dgm:spPr/>
      <dgm:t>
        <a:bodyPr/>
        <a:lstStyle/>
        <a:p>
          <a:endParaRPr lang="da-DK"/>
        </a:p>
      </dgm:t>
    </dgm:pt>
    <dgm:pt modelId="{CC829844-A772-435B-936D-2E9096B53B06}">
      <dgm:prSet phldrT="[Text]" custT="1"/>
      <dgm:spPr/>
      <dgm:t>
        <a:bodyPr/>
        <a:lstStyle/>
        <a:p>
          <a:r>
            <a:rPr lang="da-DK" sz="1200" dirty="0"/>
            <a:t>Count = </a:t>
          </a:r>
          <a:r>
            <a:rPr lang="da-DK" sz="1200" dirty="0" err="1"/>
            <a:t>count</a:t>
          </a:r>
          <a:r>
            <a:rPr lang="da-DK" sz="1200" dirty="0"/>
            <a:t> + 1</a:t>
          </a:r>
        </a:p>
        <a:p>
          <a:r>
            <a:rPr lang="da-DK" sz="1200" dirty="0"/>
            <a:t>If </a:t>
          </a:r>
          <a:r>
            <a:rPr lang="da-DK" sz="1200" dirty="0" err="1"/>
            <a:t>count</a:t>
          </a:r>
          <a:r>
            <a:rPr lang="da-DK" sz="1200" dirty="0"/>
            <a:t> &gt; OCR0A set PWM pin to 5V</a:t>
          </a:r>
        </a:p>
        <a:p>
          <a:r>
            <a:rPr lang="da-DK" sz="1200" dirty="0"/>
            <a:t>Else set PWM pin to 0V</a:t>
          </a:r>
        </a:p>
      </dgm:t>
    </dgm:pt>
    <dgm:pt modelId="{5DB70E29-8AB1-4415-8493-50A369810F95}" type="parTrans" cxnId="{A9C09463-31DD-4D79-89F4-7B24F71D98E4}">
      <dgm:prSet/>
      <dgm:spPr/>
      <dgm:t>
        <a:bodyPr/>
        <a:lstStyle/>
        <a:p>
          <a:endParaRPr lang="da-DK"/>
        </a:p>
      </dgm:t>
    </dgm:pt>
    <dgm:pt modelId="{64E7DDAF-1381-4CC7-9728-C74D3D8B00F7}" type="sibTrans" cxnId="{A9C09463-31DD-4D79-89F4-7B24F71D98E4}">
      <dgm:prSet/>
      <dgm:spPr/>
      <dgm:t>
        <a:bodyPr/>
        <a:lstStyle/>
        <a:p>
          <a:endParaRPr lang="da-DK"/>
        </a:p>
      </dgm:t>
    </dgm:pt>
    <dgm:pt modelId="{0C91FF28-73B7-4909-AF82-43CD95794D26}" type="pres">
      <dgm:prSet presAssocID="{D5919B73-89B6-4A24-A0FA-0302A0DE8DD5}" presName="cycle" presStyleCnt="0">
        <dgm:presLayoutVars>
          <dgm:dir/>
          <dgm:resizeHandles val="exact"/>
        </dgm:presLayoutVars>
      </dgm:prSet>
      <dgm:spPr/>
    </dgm:pt>
    <dgm:pt modelId="{918E5BCC-E0B7-4865-966B-6944B3F8C48C}" type="pres">
      <dgm:prSet presAssocID="{1CAFF4F4-99C0-468F-9561-885300E85D81}" presName="node" presStyleLbl="node1" presStyleIdx="0" presStyleCnt="2">
        <dgm:presLayoutVars>
          <dgm:bulletEnabled val="1"/>
        </dgm:presLayoutVars>
      </dgm:prSet>
      <dgm:spPr/>
    </dgm:pt>
    <dgm:pt modelId="{CEF01756-6F1D-48F9-9633-9C4374FB4B23}" type="pres">
      <dgm:prSet presAssocID="{04E9E48B-9771-4F59-A597-5BE9560FC0AD}" presName="sibTrans" presStyleLbl="sibTrans2D1" presStyleIdx="0" presStyleCnt="2" custLinFactNeighborX="4260" custLinFactNeighborY="38732"/>
      <dgm:spPr/>
    </dgm:pt>
    <dgm:pt modelId="{750CCDF5-FE56-48A3-B4E8-7FE463F8F247}" type="pres">
      <dgm:prSet presAssocID="{04E9E48B-9771-4F59-A597-5BE9560FC0AD}" presName="connectorText" presStyleLbl="sibTrans2D1" presStyleIdx="0" presStyleCnt="2"/>
      <dgm:spPr/>
    </dgm:pt>
    <dgm:pt modelId="{D496797C-C9CF-4DB6-A1AA-3D72F4FCFF18}" type="pres">
      <dgm:prSet presAssocID="{CC829844-A772-435B-936D-2E9096B53B06}" presName="node" presStyleLbl="node1" presStyleIdx="1" presStyleCnt="2" custScaleX="107933" custScaleY="110821" custRadScaleRad="99864" custRadScaleInc="75">
        <dgm:presLayoutVars>
          <dgm:bulletEnabled val="1"/>
        </dgm:presLayoutVars>
      </dgm:prSet>
      <dgm:spPr/>
    </dgm:pt>
    <dgm:pt modelId="{7E28A927-EA88-4965-89A0-CB554C203EDF}" type="pres">
      <dgm:prSet presAssocID="{64E7DDAF-1381-4CC7-9728-C74D3D8B00F7}" presName="sibTrans" presStyleLbl="sibTrans2D1" presStyleIdx="1" presStyleCnt="2" custLinFactNeighborX="-13504" custLinFactNeighborY="-38664"/>
      <dgm:spPr/>
    </dgm:pt>
    <dgm:pt modelId="{F04874DC-7C81-46EC-B0AF-5AEEFF179177}" type="pres">
      <dgm:prSet presAssocID="{64E7DDAF-1381-4CC7-9728-C74D3D8B00F7}" presName="connectorText" presStyleLbl="sibTrans2D1" presStyleIdx="1" presStyleCnt="2"/>
      <dgm:spPr/>
    </dgm:pt>
  </dgm:ptLst>
  <dgm:cxnLst>
    <dgm:cxn modelId="{D119D30B-9053-4875-8418-D959725F2AC9}" type="presOf" srcId="{04E9E48B-9771-4F59-A597-5BE9560FC0AD}" destId="{CEF01756-6F1D-48F9-9633-9C4374FB4B23}" srcOrd="0" destOrd="0" presId="urn:microsoft.com/office/officeart/2005/8/layout/cycle2"/>
    <dgm:cxn modelId="{922D6B0D-277E-4839-AB44-D9DB61A677B1}" type="presOf" srcId="{64E7DDAF-1381-4CC7-9728-C74D3D8B00F7}" destId="{7E28A927-EA88-4965-89A0-CB554C203EDF}" srcOrd="0" destOrd="0" presId="urn:microsoft.com/office/officeart/2005/8/layout/cycle2"/>
    <dgm:cxn modelId="{7FC3C111-B41A-49BB-B2CB-C706C4838329}" type="presOf" srcId="{64E7DDAF-1381-4CC7-9728-C74D3D8B00F7}" destId="{F04874DC-7C81-46EC-B0AF-5AEEFF179177}" srcOrd="1" destOrd="0" presId="urn:microsoft.com/office/officeart/2005/8/layout/cycle2"/>
    <dgm:cxn modelId="{FADE0736-8764-435E-A470-EF4B26C1495A}" type="presOf" srcId="{D5919B73-89B6-4A24-A0FA-0302A0DE8DD5}" destId="{0C91FF28-73B7-4909-AF82-43CD95794D26}" srcOrd="0" destOrd="0" presId="urn:microsoft.com/office/officeart/2005/8/layout/cycle2"/>
    <dgm:cxn modelId="{0EF88C5C-ED3E-4253-BB8C-DF53542B5B01}" type="presOf" srcId="{1CAFF4F4-99C0-468F-9561-885300E85D81}" destId="{918E5BCC-E0B7-4865-966B-6944B3F8C48C}" srcOrd="0" destOrd="0" presId="urn:microsoft.com/office/officeart/2005/8/layout/cycle2"/>
    <dgm:cxn modelId="{A9C09463-31DD-4D79-89F4-7B24F71D98E4}" srcId="{D5919B73-89B6-4A24-A0FA-0302A0DE8DD5}" destId="{CC829844-A772-435B-936D-2E9096B53B06}" srcOrd="1" destOrd="0" parTransId="{5DB70E29-8AB1-4415-8493-50A369810F95}" sibTransId="{64E7DDAF-1381-4CC7-9728-C74D3D8B00F7}"/>
    <dgm:cxn modelId="{5961587B-3EBD-4720-A980-5F6C8D59C406}" srcId="{D5919B73-89B6-4A24-A0FA-0302A0DE8DD5}" destId="{1CAFF4F4-99C0-468F-9561-885300E85D81}" srcOrd="0" destOrd="0" parTransId="{D90E258C-8566-4C6C-9037-9C5F2A0D3D05}" sibTransId="{04E9E48B-9771-4F59-A597-5BE9560FC0AD}"/>
    <dgm:cxn modelId="{DD10C0C7-BC3F-42B1-9093-F8B51255CF9B}" type="presOf" srcId="{CC829844-A772-435B-936D-2E9096B53B06}" destId="{D496797C-C9CF-4DB6-A1AA-3D72F4FCFF18}" srcOrd="0" destOrd="0" presId="urn:microsoft.com/office/officeart/2005/8/layout/cycle2"/>
    <dgm:cxn modelId="{E78E1EEC-3996-4F3C-94A8-2FD8288989A9}" type="presOf" srcId="{04E9E48B-9771-4F59-A597-5BE9560FC0AD}" destId="{750CCDF5-FE56-48A3-B4E8-7FE463F8F247}" srcOrd="1" destOrd="0" presId="urn:microsoft.com/office/officeart/2005/8/layout/cycle2"/>
    <dgm:cxn modelId="{10654DC1-05C1-4E4D-991A-2F30798A7192}" type="presParOf" srcId="{0C91FF28-73B7-4909-AF82-43CD95794D26}" destId="{918E5BCC-E0B7-4865-966B-6944B3F8C48C}" srcOrd="0" destOrd="0" presId="urn:microsoft.com/office/officeart/2005/8/layout/cycle2"/>
    <dgm:cxn modelId="{83F3C0C9-59D6-416F-8A48-897F1EB38EE2}" type="presParOf" srcId="{0C91FF28-73B7-4909-AF82-43CD95794D26}" destId="{CEF01756-6F1D-48F9-9633-9C4374FB4B23}" srcOrd="1" destOrd="0" presId="urn:microsoft.com/office/officeart/2005/8/layout/cycle2"/>
    <dgm:cxn modelId="{DBE7AD16-0171-4CD2-A325-30F2F1BC9507}" type="presParOf" srcId="{CEF01756-6F1D-48F9-9633-9C4374FB4B23}" destId="{750CCDF5-FE56-48A3-B4E8-7FE463F8F247}" srcOrd="0" destOrd="0" presId="urn:microsoft.com/office/officeart/2005/8/layout/cycle2"/>
    <dgm:cxn modelId="{D446922F-C3D4-4D71-868F-A2700DA34EEF}" type="presParOf" srcId="{0C91FF28-73B7-4909-AF82-43CD95794D26}" destId="{D496797C-C9CF-4DB6-A1AA-3D72F4FCFF18}" srcOrd="2" destOrd="0" presId="urn:microsoft.com/office/officeart/2005/8/layout/cycle2"/>
    <dgm:cxn modelId="{EEB8A3AE-B958-41A3-AB44-1CF6F2FA02B2}" type="presParOf" srcId="{0C91FF28-73B7-4909-AF82-43CD95794D26}" destId="{7E28A927-EA88-4965-89A0-CB554C203EDF}" srcOrd="3" destOrd="0" presId="urn:microsoft.com/office/officeart/2005/8/layout/cycle2"/>
    <dgm:cxn modelId="{E9F4DC1F-65D5-4DFB-A71B-1BC64A5D9470}" type="presParOf" srcId="{7E28A927-EA88-4965-89A0-CB554C203EDF}" destId="{F04874DC-7C81-46EC-B0AF-5AEEFF17917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E5BCC-E0B7-4865-966B-6944B3F8C48C}">
      <dsp:nvSpPr>
        <dsp:cNvPr id="0" name=""/>
        <dsp:cNvSpPr/>
      </dsp:nvSpPr>
      <dsp:spPr>
        <a:xfrm>
          <a:off x="1884558" y="717"/>
          <a:ext cx="924803" cy="9248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800" kern="1200" dirty="0" err="1"/>
            <a:t>Wait</a:t>
          </a:r>
          <a:r>
            <a:rPr lang="da-DK" sz="800" kern="1200" dirty="0"/>
            <a:t> for ICF1 </a:t>
          </a:r>
          <a:r>
            <a:rPr lang="da-DK" sz="800" kern="1200" dirty="0" err="1"/>
            <a:t>field</a:t>
          </a:r>
          <a:r>
            <a:rPr lang="da-DK" sz="800" kern="1200" dirty="0"/>
            <a:t> to </a:t>
          </a:r>
          <a:r>
            <a:rPr lang="da-DK" sz="800" kern="1200" dirty="0" err="1"/>
            <a:t>become</a:t>
          </a:r>
          <a:r>
            <a:rPr lang="da-DK" sz="800" kern="1200" dirty="0"/>
            <a:t> 1 </a:t>
          </a:r>
        </a:p>
      </dsp:txBody>
      <dsp:txXfrm>
        <a:off x="2019992" y="136151"/>
        <a:ext cx="653935" cy="653935"/>
      </dsp:txXfrm>
    </dsp:sp>
    <dsp:sp modelId="{CEF01756-6F1D-48F9-9633-9C4374FB4B23}">
      <dsp:nvSpPr>
        <dsp:cNvPr id="0" name=""/>
        <dsp:cNvSpPr/>
      </dsp:nvSpPr>
      <dsp:spPr>
        <a:xfrm rot="2700000">
          <a:off x="2709979" y="792645"/>
          <a:ext cx="245134" cy="312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700" kern="1200"/>
        </a:p>
      </dsp:txBody>
      <dsp:txXfrm>
        <a:off x="2720749" y="829069"/>
        <a:ext cx="171594" cy="187273"/>
      </dsp:txXfrm>
    </dsp:sp>
    <dsp:sp modelId="{6B9EA8C7-C11B-4032-89F4-0DD177B220B8}">
      <dsp:nvSpPr>
        <dsp:cNvPr id="0" name=""/>
        <dsp:cNvSpPr/>
      </dsp:nvSpPr>
      <dsp:spPr>
        <a:xfrm>
          <a:off x="2865542" y="981701"/>
          <a:ext cx="924803" cy="9248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800" kern="1200" dirty="0"/>
            <a:t>Reset TCNT1 and ICF1 </a:t>
          </a:r>
          <a:r>
            <a:rPr lang="da-DK" sz="800" kern="1200" dirty="0" err="1"/>
            <a:t>field</a:t>
          </a:r>
          <a:endParaRPr lang="da-DK" sz="800" kern="1200" dirty="0"/>
        </a:p>
      </dsp:txBody>
      <dsp:txXfrm>
        <a:off x="3000976" y="1117135"/>
        <a:ext cx="653935" cy="653935"/>
      </dsp:txXfrm>
    </dsp:sp>
    <dsp:sp modelId="{3925B640-1727-4B4F-8514-9DF84998FF0A}">
      <dsp:nvSpPr>
        <dsp:cNvPr id="0" name=""/>
        <dsp:cNvSpPr/>
      </dsp:nvSpPr>
      <dsp:spPr>
        <a:xfrm rot="8100000">
          <a:off x="2719790" y="1773629"/>
          <a:ext cx="245134" cy="312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700" kern="1200"/>
        </a:p>
      </dsp:txBody>
      <dsp:txXfrm rot="10800000">
        <a:off x="2782560" y="1810053"/>
        <a:ext cx="171594" cy="187273"/>
      </dsp:txXfrm>
    </dsp:sp>
    <dsp:sp modelId="{D496797C-C9CF-4DB6-A1AA-3D72F4FCFF18}">
      <dsp:nvSpPr>
        <dsp:cNvPr id="0" name=""/>
        <dsp:cNvSpPr/>
      </dsp:nvSpPr>
      <dsp:spPr>
        <a:xfrm>
          <a:off x="1884558" y="1962685"/>
          <a:ext cx="924803" cy="9248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800" kern="1200" dirty="0" err="1"/>
            <a:t>Copy</a:t>
          </a:r>
          <a:r>
            <a:rPr lang="da-DK" sz="800" kern="1200" dirty="0"/>
            <a:t> ICR1 variable </a:t>
          </a:r>
          <a:r>
            <a:rPr lang="da-DK" sz="800" kern="1200" dirty="0" err="1"/>
            <a:t>into</a:t>
          </a:r>
          <a:r>
            <a:rPr lang="da-DK" sz="800" kern="1200" dirty="0"/>
            <a:t> </a:t>
          </a:r>
          <a:r>
            <a:rPr lang="da-DK" sz="800" kern="1200" dirty="0" err="1"/>
            <a:t>local</a:t>
          </a:r>
          <a:r>
            <a:rPr lang="da-DK" sz="800" kern="1200" dirty="0"/>
            <a:t> variable</a:t>
          </a:r>
        </a:p>
      </dsp:txBody>
      <dsp:txXfrm>
        <a:off x="2019992" y="2098119"/>
        <a:ext cx="653935" cy="653935"/>
      </dsp:txXfrm>
    </dsp:sp>
    <dsp:sp modelId="{7E28A927-EA88-4965-89A0-CB554C203EDF}">
      <dsp:nvSpPr>
        <dsp:cNvPr id="0" name=""/>
        <dsp:cNvSpPr/>
      </dsp:nvSpPr>
      <dsp:spPr>
        <a:xfrm rot="13500000">
          <a:off x="1738806" y="1783440"/>
          <a:ext cx="245134" cy="312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700" kern="1200"/>
        </a:p>
      </dsp:txBody>
      <dsp:txXfrm rot="10800000">
        <a:off x="1801576" y="1871864"/>
        <a:ext cx="171594" cy="187273"/>
      </dsp:txXfrm>
    </dsp:sp>
    <dsp:sp modelId="{3F68C921-AC65-4BDC-9A14-AF8D55A7C87D}">
      <dsp:nvSpPr>
        <dsp:cNvPr id="0" name=""/>
        <dsp:cNvSpPr/>
      </dsp:nvSpPr>
      <dsp:spPr>
        <a:xfrm>
          <a:off x="903574" y="981701"/>
          <a:ext cx="924803" cy="9248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800" kern="1200" dirty="0"/>
            <a:t>Display/send </a:t>
          </a:r>
          <a:r>
            <a:rPr lang="da-DK" sz="800" kern="1200" dirty="0" err="1"/>
            <a:t>measured</a:t>
          </a:r>
          <a:r>
            <a:rPr lang="da-DK" sz="800" kern="1200" dirty="0"/>
            <a:t> </a:t>
          </a:r>
          <a:r>
            <a:rPr lang="da-DK" sz="800" kern="1200" dirty="0" err="1"/>
            <a:t>counts</a:t>
          </a:r>
          <a:r>
            <a:rPr lang="da-DK" sz="800" kern="1200" dirty="0"/>
            <a:t> to Computer or Display</a:t>
          </a:r>
        </a:p>
      </dsp:txBody>
      <dsp:txXfrm>
        <a:off x="1039008" y="1117135"/>
        <a:ext cx="653935" cy="653935"/>
      </dsp:txXfrm>
    </dsp:sp>
    <dsp:sp modelId="{A5F43105-EDD1-45B4-AAAC-0382B642F9DE}">
      <dsp:nvSpPr>
        <dsp:cNvPr id="0" name=""/>
        <dsp:cNvSpPr/>
      </dsp:nvSpPr>
      <dsp:spPr>
        <a:xfrm rot="18900000">
          <a:off x="1728995" y="802456"/>
          <a:ext cx="245134" cy="312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700" kern="1200"/>
        </a:p>
      </dsp:txBody>
      <dsp:txXfrm>
        <a:off x="1739765" y="890880"/>
        <a:ext cx="171594" cy="187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E5BCC-E0B7-4865-966B-6944B3F8C48C}">
      <dsp:nvSpPr>
        <dsp:cNvPr id="0" name=""/>
        <dsp:cNvSpPr/>
      </dsp:nvSpPr>
      <dsp:spPr>
        <a:xfrm>
          <a:off x="-43305" y="866435"/>
          <a:ext cx="2249201" cy="22492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If </a:t>
          </a:r>
          <a:r>
            <a:rPr lang="da-DK" sz="2600" kern="1200" dirty="0" err="1"/>
            <a:t>count</a:t>
          </a:r>
          <a:r>
            <a:rPr lang="da-DK" sz="2600" kern="1200" dirty="0"/>
            <a:t> &gt;255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600" kern="1200" dirty="0"/>
            <a:t>Set </a:t>
          </a:r>
          <a:r>
            <a:rPr lang="da-DK" sz="2600" kern="1200" dirty="0" err="1"/>
            <a:t>count</a:t>
          </a:r>
          <a:r>
            <a:rPr lang="da-DK" sz="2600" kern="1200" dirty="0"/>
            <a:t> = 0</a:t>
          </a:r>
        </a:p>
      </dsp:txBody>
      <dsp:txXfrm>
        <a:off x="286083" y="1195823"/>
        <a:ext cx="1590425" cy="1590425"/>
      </dsp:txXfrm>
    </dsp:sp>
    <dsp:sp modelId="{CEF01756-6F1D-48F9-9633-9C4374FB4B23}">
      <dsp:nvSpPr>
        <dsp:cNvPr id="0" name=""/>
        <dsp:cNvSpPr/>
      </dsp:nvSpPr>
      <dsp:spPr>
        <a:xfrm rot="21504552">
          <a:off x="2075223" y="807792"/>
          <a:ext cx="1369994" cy="7591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2100" kern="1200"/>
        </a:p>
      </dsp:txBody>
      <dsp:txXfrm>
        <a:off x="2075267" y="962774"/>
        <a:ext cx="1142263" cy="455463"/>
      </dsp:txXfrm>
    </dsp:sp>
    <dsp:sp modelId="{D496797C-C9CF-4DB6-A1AA-3D72F4FCFF18}">
      <dsp:nvSpPr>
        <dsp:cNvPr id="0" name=""/>
        <dsp:cNvSpPr/>
      </dsp:nvSpPr>
      <dsp:spPr>
        <a:xfrm>
          <a:off x="3244628" y="746730"/>
          <a:ext cx="2427630" cy="24925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Count = </a:t>
          </a:r>
          <a:r>
            <a:rPr lang="da-DK" sz="1200" kern="1200" dirty="0" err="1"/>
            <a:t>count</a:t>
          </a:r>
          <a:r>
            <a:rPr lang="da-DK" sz="1200" kern="1200" dirty="0"/>
            <a:t> + 1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If </a:t>
          </a:r>
          <a:r>
            <a:rPr lang="da-DK" sz="1200" kern="1200" dirty="0" err="1"/>
            <a:t>count</a:t>
          </a:r>
          <a:r>
            <a:rPr lang="da-DK" sz="1200" kern="1200" dirty="0"/>
            <a:t> &gt; OCR0A set PWM pin to 5V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Else set PWM pin to 0V</a:t>
          </a:r>
        </a:p>
      </dsp:txBody>
      <dsp:txXfrm>
        <a:off x="3600146" y="1111761"/>
        <a:ext cx="1716594" cy="1762525"/>
      </dsp:txXfrm>
    </dsp:sp>
    <dsp:sp modelId="{7E28A927-EA88-4965-89A0-CB554C203EDF}">
      <dsp:nvSpPr>
        <dsp:cNvPr id="0" name=""/>
        <dsp:cNvSpPr/>
      </dsp:nvSpPr>
      <dsp:spPr>
        <a:xfrm rot="10899498">
          <a:off x="1908867" y="2419372"/>
          <a:ext cx="1368621" cy="7591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2100" kern="1200"/>
        </a:p>
      </dsp:txBody>
      <dsp:txXfrm rot="10800000">
        <a:off x="2136550" y="2574488"/>
        <a:ext cx="1140890" cy="455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/>
              <a:pPr/>
              <a:t>29/09/2025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rt 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BCAF46D-9983-4AEE-9B8A-24654CDEDDB0}"/>
              </a:ext>
            </a:extLst>
          </p:cNvPr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9384" y="1760373"/>
            <a:ext cx="10069011" cy="4070408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9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Klik for at tilføje overskrift</a:t>
            </a:r>
            <a:endParaRPr lang="en-GB"/>
          </a:p>
        </p:txBody>
      </p:sp>
      <p:sp>
        <p:nvSpPr>
          <p:cNvPr id="19" name="text" descr="{&quot;templafy&quot;:{&quot;id&quot;:&quot;20db27da-ba6a-4e43-b7c0-93692e5640bb&quot;}}" title="UserProfile.Institut.InstituteDCU_{{DocumentLanguage}}">
            <a:extLst>
              <a:ext uri="{FF2B5EF4-FFF2-40B4-BE49-F238E27FC236}">
                <a16:creationId xmlns:a16="http://schemas.microsoft.com/office/drawing/2014/main" id="{610DD8E7-635C-4517-8E21-65C3CB025FFE}"/>
              </a:ext>
            </a:extLst>
          </p:cNvPr>
          <p:cNvSpPr txBox="1">
            <a:spLocks/>
          </p:cNvSpPr>
          <p:nvPr userDrawn="1"/>
        </p:nvSpPr>
        <p:spPr>
          <a:xfrm>
            <a:off x="411163" y="450893"/>
            <a:ext cx="5684837" cy="284778"/>
          </a:xfrm>
          <a:prstGeom prst="rect">
            <a:avLst/>
          </a:prstGeom>
          <a:noFill/>
        </p:spPr>
        <p:txBody>
          <a:bodyPr wrap="square" lIns="10800" tIns="0" rIns="0" bIns="9000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SDU Mechatronics</a:t>
            </a:r>
          </a:p>
        </p:txBody>
      </p:sp>
      <p:pic>
        <p:nvPicPr>
          <p:cNvPr id="7" name="Logo black">
            <a:extLst>
              <a:ext uri="{FF2B5EF4-FFF2-40B4-BE49-F238E27FC236}">
                <a16:creationId xmlns:a16="http://schemas.microsoft.com/office/drawing/2014/main" id="{E6E48129-FB3C-4F39-A5A1-63313B41D3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6296400"/>
            <a:ext cx="786874" cy="212400"/>
          </a:xfrm>
          <a:prstGeom prst="rect">
            <a:avLst/>
          </a:prstGeom>
        </p:spPr>
      </p:pic>
      <p:sp>
        <p:nvSpPr>
          <p:cNvPr id="20" name="sdu.dk">
            <a:extLst>
              <a:ext uri="{FF2B5EF4-FFF2-40B4-BE49-F238E27FC236}">
                <a16:creationId xmlns:a16="http://schemas.microsoft.com/office/drawing/2014/main" id="{4B84D86E-3D20-4505-8DAD-8EB1F3E63B0A}"/>
              </a:ext>
            </a:extLst>
          </p:cNvPr>
          <p:cNvSpPr/>
          <p:nvPr userDrawn="1"/>
        </p:nvSpPr>
        <p:spPr>
          <a:xfrm rot="5400000">
            <a:off x="11480800" y="721379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bg1"/>
                </a:solidFill>
              </a:rPr>
              <a:t>sdu.dk</a:t>
            </a:r>
            <a:endParaRPr lang="en-GB"/>
          </a:p>
        </p:txBody>
      </p:sp>
      <p:sp>
        <p:nvSpPr>
          <p:cNvPr id="21" name="#sdudk">
            <a:extLst>
              <a:ext uri="{FF2B5EF4-FFF2-40B4-BE49-F238E27FC236}">
                <a16:creationId xmlns:a16="http://schemas.microsoft.com/office/drawing/2014/main" id="{B58A6A9A-5E98-43AC-8CA5-F6C4B0573364}"/>
              </a:ext>
            </a:extLst>
          </p:cNvPr>
          <p:cNvSpPr/>
          <p:nvPr userDrawn="1"/>
        </p:nvSpPr>
        <p:spPr>
          <a:xfrm rot="5400000">
            <a:off x="11482792" y="2027544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bg1"/>
                </a:solidFill>
              </a:rPr>
              <a:t>#sdudk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739632-1CD3-47C1-98D9-4B1B2253C7C9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" descr="{&quot;templafy&quot;:{&quot;id&quot;:&quot;84391baa-c6eb-4854-b845-a6e45fe7fb76&quot;}}" title="Form.Date">
            <a:extLst>
              <a:ext uri="{FF2B5EF4-FFF2-40B4-BE49-F238E27FC236}">
                <a16:creationId xmlns:a16="http://schemas.microsoft.com/office/drawing/2014/main" id="{10301B40-E355-4D99-B296-A15FB5BC3A4C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GB" sz="1200" b="0" dirty="0">
                <a:solidFill>
                  <a:schemeClr val="bg1"/>
                </a:solidFill>
              </a:rPr>
              <a:t>September 2019</a:t>
            </a:r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D4E1389B-CA3B-4709-956D-F396D960B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8A94F1C1-AE36-4BBA-B958-8FC614A9472A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52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lede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9300" cy="68580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Vælg pladsholderen og indsæt billede via Templafy/Skyfish eller ikon eller logo via Templafy/Billeder</a:t>
            </a:r>
            <a:endParaRPr lang="en-GB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92401" y="1076109"/>
            <a:ext cx="4680000" cy="1822734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Klik for at tilføje overskrift, maksimalt 3 linjer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56969-981A-4869-9324-B595DF89D12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92400" y="3387600"/>
            <a:ext cx="4680000" cy="24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Klik for at tilføje tekst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14" name="text" descr="{&quot;templafy&quot;:{&quot;id&quot;:&quot;a15872df-d55f-463d-b420-c16eab35e3ca&quot;}}" title="UserProfile.Institut.InstituteDCU_{{DocumentLanguage}}">
            <a:extLst>
              <a:ext uri="{FF2B5EF4-FFF2-40B4-BE49-F238E27FC236}">
                <a16:creationId xmlns:a16="http://schemas.microsoft.com/office/drawing/2014/main" id="{060969B2-E177-4704-95D4-119A98BB90C5}"/>
              </a:ext>
            </a:extLst>
          </p:cNvPr>
          <p:cNvSpPr txBox="1">
            <a:spLocks/>
          </p:cNvSpPr>
          <p:nvPr userDrawn="1"/>
        </p:nvSpPr>
        <p:spPr>
          <a:xfrm>
            <a:off x="6692400" y="249585"/>
            <a:ext cx="4680000" cy="478677"/>
          </a:xfrm>
          <a:prstGeom prst="rect">
            <a:avLst/>
          </a:prstGeom>
          <a:noFill/>
        </p:spPr>
        <p:txBody>
          <a:bodyPr wrap="square" lIns="10800" tIns="0" rIns="0" bIns="9000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SDU Mechatronics</a:t>
            </a:r>
          </a:p>
        </p:txBody>
      </p:sp>
      <p:sp>
        <p:nvSpPr>
          <p:cNvPr id="16" name="sdu.dk">
            <a:extLst>
              <a:ext uri="{FF2B5EF4-FFF2-40B4-BE49-F238E27FC236}">
                <a16:creationId xmlns:a16="http://schemas.microsoft.com/office/drawing/2014/main" id="{406E07B7-D9E4-488D-BA7B-56AC0D1DDD05}"/>
              </a:ext>
            </a:extLst>
          </p:cNvPr>
          <p:cNvSpPr/>
          <p:nvPr userDrawn="1"/>
        </p:nvSpPr>
        <p:spPr>
          <a:xfrm rot="5400000">
            <a:off x="11480800" y="721379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sdu.dk</a:t>
            </a:r>
            <a:endParaRPr lang="en-GB"/>
          </a:p>
        </p:txBody>
      </p:sp>
      <p:sp>
        <p:nvSpPr>
          <p:cNvPr id="17" name="#sdudk">
            <a:extLst>
              <a:ext uri="{FF2B5EF4-FFF2-40B4-BE49-F238E27FC236}">
                <a16:creationId xmlns:a16="http://schemas.microsoft.com/office/drawing/2014/main" id="{CD1A1828-0ED2-4AFE-8C5E-683996CBAF9D}"/>
              </a:ext>
            </a:extLst>
          </p:cNvPr>
          <p:cNvSpPr/>
          <p:nvPr userDrawn="1"/>
        </p:nvSpPr>
        <p:spPr>
          <a:xfrm rot="5400000">
            <a:off x="11482792" y="2027544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#sdudk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8D6574-D545-4AC1-804C-76EBF3BEC544}"/>
              </a:ext>
            </a:extLst>
          </p:cNvPr>
          <p:cNvCxnSpPr>
            <a:cxnSpLocks/>
          </p:cNvCxnSpPr>
          <p:nvPr userDrawn="1"/>
        </p:nvCxnSpPr>
        <p:spPr>
          <a:xfrm>
            <a:off x="6691637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" descr="{&quot;templafy&quot;:{&quot;id&quot;:&quot;56b33e3f-9a61-4bec-b0cc-d7a8b9ed0fe6&quot;}}" title="Form.Date">
            <a:extLst>
              <a:ext uri="{FF2B5EF4-FFF2-40B4-BE49-F238E27FC236}">
                <a16:creationId xmlns:a16="http://schemas.microsoft.com/office/drawing/2014/main" id="{38150A77-BE4E-404D-B314-A1C41C791C1B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GB" sz="1200" b="0" dirty="0">
                <a:solidFill>
                  <a:schemeClr val="tx1"/>
                </a:solidFill>
              </a:rPr>
              <a:t>September 2019</a:t>
            </a:r>
          </a:p>
        </p:txBody>
      </p:sp>
      <p:pic>
        <p:nvPicPr>
          <p:cNvPr id="20" name="Logo black">
            <a:extLst>
              <a:ext uri="{FF2B5EF4-FFF2-40B4-BE49-F238E27FC236}">
                <a16:creationId xmlns:a16="http://schemas.microsoft.com/office/drawing/2014/main" id="{1421C492-A651-4EE4-BB8B-C6886E7B5C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00" y="6294893"/>
            <a:ext cx="784800" cy="211840"/>
          </a:xfrm>
          <a:prstGeom prst="rect">
            <a:avLst/>
          </a:prstGeom>
        </p:spPr>
      </p:pic>
      <p:sp>
        <p:nvSpPr>
          <p:cNvPr id="30" name="Date Placeholder 14">
            <a:extLst>
              <a:ext uri="{FF2B5EF4-FFF2-40B4-BE49-F238E27FC236}">
                <a16:creationId xmlns:a16="http://schemas.microsoft.com/office/drawing/2014/main" id="{2C4B35A0-F8F7-420F-9E06-CC0AAAA0B84F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94981C-CC58-4018-9B19-5053EFA6B6A9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0" b="1" noProof="1"/>
              <a:t>Skift baggrundsfarve. </a:t>
            </a:r>
            <a:r>
              <a:rPr lang="en-GB" sz="1050" noProof="1"/>
              <a:t>Højreklik på slidet og vælg </a:t>
            </a:r>
            <a:r>
              <a:rPr lang="en-GB" sz="1050" b="1" noProof="1"/>
              <a:t>Formatér baggrund</a:t>
            </a:r>
            <a:r>
              <a:rPr lang="en-GB" sz="1050" noProof="1"/>
              <a:t>. Klik på </a:t>
            </a:r>
            <a:r>
              <a:rPr lang="en-GB" sz="1050" b="1" noProof="1"/>
              <a:t>Fyld farve </a:t>
            </a:r>
            <a:r>
              <a:rPr lang="en-GB" sz="1050" noProof="1"/>
              <a:t>i Formater baggrund vinduet og vælg farve fra øverste række i SDU’s farve palette eller fra den brugerdefinerede farvepalette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lede og tekst (C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710399" y="1700213"/>
            <a:ext cx="4677070" cy="1436392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 dirty="0"/>
              <a:t>Overskrift i </a:t>
            </a:r>
            <a:r>
              <a:rPr lang="en-GB" dirty="0" err="1"/>
              <a:t>maks</a:t>
            </a:r>
            <a:r>
              <a:rPr lang="en-GB" dirty="0"/>
              <a:t> 2 linjer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FAAEFF0-FCE4-48D6-A0D1-A458F3CD3E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02" y="3387600"/>
            <a:ext cx="4680000" cy="24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Klik for at tilføje tekst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21E6D3-406B-4DA0-9B5A-6A2F208BAF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0399" y="452437"/>
            <a:ext cx="4659277" cy="790493"/>
          </a:xfrm>
        </p:spPr>
        <p:txBody>
          <a:bodyPr anchor="b" anchorCtr="0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Klik for at indsætte tekst (f.eks. job titel)</a:t>
            </a:r>
            <a:endParaRPr lang="en-GB"/>
          </a:p>
        </p:txBody>
      </p:sp>
      <p:sp>
        <p:nvSpPr>
          <p:cNvPr id="10" name="Pladsholder til billede 3"/>
          <p:cNvSpPr>
            <a:spLocks noGrp="1"/>
          </p:cNvSpPr>
          <p:nvPr>
            <p:ph type="pic" sz="quarter" idx="13" hasCustomPrompt="1"/>
          </p:nvPr>
        </p:nvSpPr>
        <p:spPr>
          <a:xfrm>
            <a:off x="411163" y="1016000"/>
            <a:ext cx="4043879" cy="4804038"/>
          </a:xfrm>
          <a:noFill/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GB" dirty="0"/>
              <a:t>Vælg pladsholderen og indsæt billede via Templafy/Skyfish eller ikon eller logo via Templafy/Billeder</a:t>
            </a:r>
            <a:endParaRPr lang="en-GB"/>
          </a:p>
        </p:txBody>
      </p:sp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4AC2696B-BD55-4932-A36E-BCC4318F22B0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91D0A-163E-46D9-B4AE-DA279145732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645F-3EEE-4ACC-9DE8-38B996FFA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9685AE-678B-466E-B97B-590BC795CFD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08762-F27B-4C02-A3F6-050482784129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0" b="1" noProof="1"/>
              <a:t>Skift baggrundsfarve. </a:t>
            </a:r>
            <a:r>
              <a:rPr lang="en-GB" sz="1050" noProof="1"/>
              <a:t>Højreklik på slidet og vælg </a:t>
            </a:r>
            <a:r>
              <a:rPr lang="en-GB" sz="1050" b="1" noProof="1"/>
              <a:t>Formatér baggrund</a:t>
            </a:r>
            <a:r>
              <a:rPr lang="en-GB" sz="1050" noProof="1"/>
              <a:t>. Klik på </a:t>
            </a:r>
            <a:r>
              <a:rPr lang="en-GB" sz="1050" b="1" noProof="1"/>
              <a:t>Fyld farve </a:t>
            </a:r>
            <a:r>
              <a:rPr lang="en-GB" sz="1050" noProof="1"/>
              <a:t>i Formater baggrund vinduet og vælg farve fra øverste række i SDU’s farve palette eller fra den brugerdefinerede farvepalette</a:t>
            </a:r>
            <a:endParaRPr lang="en-GB"/>
          </a:p>
        </p:txBody>
      </p:sp>
      <p:pic>
        <p:nvPicPr>
          <p:cNvPr id="13" name="Logo black">
            <a:extLst>
              <a:ext uri="{FF2B5EF4-FFF2-40B4-BE49-F238E27FC236}">
                <a16:creationId xmlns:a16="http://schemas.microsoft.com/office/drawing/2014/main" id="{16CDF92D-C78F-4CBE-853B-4E3CD39D2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14" name="text" descr="{&quot;templafy&quot;:{&quot;id&quot;:&quot;867ec084-485a-4106-a608-ec119d65c521&quot;}}" title="UserProfile.Institut.InstituteDCU_{{DocumentLanguage}}">
            <a:extLst>
              <a:ext uri="{FF2B5EF4-FFF2-40B4-BE49-F238E27FC236}">
                <a16:creationId xmlns:a16="http://schemas.microsoft.com/office/drawing/2014/main" id="{DF6D8BC8-E65A-425F-8A88-41B507F8A632}"/>
              </a:ext>
            </a:extLst>
          </p:cNvPr>
          <p:cNvSpPr txBox="1">
            <a:spLocks/>
          </p:cNvSpPr>
          <p:nvPr userDrawn="1"/>
        </p:nvSpPr>
        <p:spPr>
          <a:xfrm>
            <a:off x="411160" y="442422"/>
            <a:ext cx="6027347" cy="284778"/>
          </a:xfrm>
          <a:prstGeom prst="rect">
            <a:avLst/>
          </a:prstGeom>
          <a:noFill/>
        </p:spPr>
        <p:txBody>
          <a:bodyPr wrap="square" lIns="10800" tIns="0" rIns="0" bIns="9000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SDU Mechatronics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D7BB8A-9FF7-4F5F-964E-11BE0AD89A9E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A0D29C7-1B08-47AE-80F0-21F12DFA77CE}"/>
              </a:ext>
            </a:extLst>
          </p:cNvPr>
          <p:cNvSpPr/>
          <p:nvPr userDrawn="1"/>
        </p:nvSpPr>
        <p:spPr>
          <a:xfrm rot="5400000">
            <a:off x="11480800" y="721379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sdu.dk</a:t>
            </a:r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E87218-65BF-484A-9BC3-CFE3F6FD4ECC}"/>
              </a:ext>
            </a:extLst>
          </p:cNvPr>
          <p:cNvSpPr/>
          <p:nvPr userDrawn="1"/>
        </p:nvSpPr>
        <p:spPr>
          <a:xfrm rot="5400000">
            <a:off x="11482792" y="2027544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#sdudk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234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Klik for at tilføje overskrift</a:t>
            </a:r>
            <a:endParaRPr lang="en-GB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AC5FF5C-5A1F-4EF8-85A8-E1370E4FA7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5848" y="1000443"/>
            <a:ext cx="4951428" cy="4841557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Vælg pladsholderen og indsæt billede via Templafy/Skyfish eller ikon eller logo via Templafy/Billeder</a:t>
            </a:r>
            <a:endParaRPr lang="en-GB"/>
          </a:p>
        </p:txBody>
      </p:sp>
      <p:sp>
        <p:nvSpPr>
          <p:cNvPr id="17" name="Date Placeholder 14">
            <a:extLst>
              <a:ext uri="{FF2B5EF4-FFF2-40B4-BE49-F238E27FC236}">
                <a16:creationId xmlns:a16="http://schemas.microsoft.com/office/drawing/2014/main" id="{360EC57D-D72D-43A3-90BC-3ACC9F8BC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36B2A848-B2AD-472A-AC10-0002D162D52D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0C039-324F-433E-90A2-B9FAD2872E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D6F82-73FC-4F13-BFEC-9200E77E15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304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A71C01-3350-42F9-9392-0F3379095A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932902" y="1700213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</a:lstStyle>
          <a:p>
            <a:pPr lvl="0"/>
            <a:r>
              <a:rPr lang="en-GB" dirty="0"/>
              <a:t>Indsæt logo: Vælg pladsholderen, indsæt logo via Templafy/Billeder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A09C85-3CCC-44AB-A808-AA96845B1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32902" y="2733129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100" b="1"/>
            </a:lvl1pPr>
            <a:lvl2pPr marL="252000">
              <a:defRPr/>
            </a:lvl2pPr>
            <a:lvl3pPr marL="504000">
              <a:defRPr/>
            </a:lvl3pPr>
          </a:lstStyle>
          <a:p>
            <a:pPr lvl="0"/>
            <a:r>
              <a:rPr lang="en-GB"/>
              <a:t>Klik for at tilføje overskrift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F35B7FD-E0E2-4581-BAC7-8858E530AF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934000" y="4012975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</a:lstStyle>
          <a:p>
            <a:pPr lvl="0"/>
            <a:r>
              <a:rPr lang="en-GB" dirty="0"/>
              <a:t>Indsæt logo: Vælg pladsholderen, indsæt logo via Templafy/Billeder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2C92166-E723-47D5-9A87-3354EB28C4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32112" y="5093240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000" b="1"/>
            </a:lvl1pPr>
            <a:lvl2pPr marL="252000">
              <a:defRPr/>
            </a:lvl2pPr>
            <a:lvl3pPr marL="252000" indent="0">
              <a:buNone/>
              <a:defRPr/>
            </a:lvl3pPr>
          </a:lstStyle>
          <a:p>
            <a:pPr lvl="0"/>
            <a:r>
              <a:rPr lang="en-GB" dirty="0"/>
              <a:t>Klik for at </a:t>
            </a:r>
            <a:r>
              <a:rPr lang="en-GB"/>
              <a:t>tilføje overskrift</a:t>
            </a:r>
          </a:p>
          <a:p>
            <a:pPr lvl="1"/>
            <a:r>
              <a:rPr lang="en-GB"/>
              <a:t>Second level</a:t>
            </a:r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E23DA26-37CC-4CA7-8253-FD9AB459D2E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74740" y="1700213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  <a:lvl2pPr marL="252000" indent="0">
              <a:buNone/>
              <a:defRPr sz="1000"/>
            </a:lvl2pPr>
          </a:lstStyle>
          <a:p>
            <a:pPr lvl="0"/>
            <a:r>
              <a:rPr lang="en-GB" dirty="0"/>
              <a:t>Indsæt logo: Vælg pladsholderen, indsæt logo via Templafy/Billeder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2682726-03AB-4490-8664-993881FA0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9663" y="2732400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000" b="1"/>
            </a:lvl1pPr>
            <a:lvl2pPr marL="252000">
              <a:defRPr/>
            </a:lvl2pPr>
            <a:lvl3pPr marL="504000">
              <a:defRPr/>
            </a:lvl3pPr>
          </a:lstStyle>
          <a:p>
            <a:pPr lvl="0"/>
            <a:r>
              <a:rPr lang="en-GB" dirty="0"/>
              <a:t>Klik for at </a:t>
            </a:r>
            <a:r>
              <a:rPr lang="en-GB"/>
              <a:t>tilføje overskrift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62625AB-198B-4F37-9382-C78FD9118D5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459663" y="4012975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</a:lstStyle>
          <a:p>
            <a:pPr lvl="0"/>
            <a:r>
              <a:rPr lang="en-GB" dirty="0"/>
              <a:t>Indsæt logo: Vælg pladsholderen, indsæt logo via Templafy/Billeder</a:t>
            </a:r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8AE7F93-F2C6-4199-8D16-CFB4D977F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73948" y="5093240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000" b="1"/>
            </a:lvl1pPr>
            <a:lvl2pPr marL="252000">
              <a:defRPr/>
            </a:lvl2pPr>
            <a:lvl3pPr marL="504000">
              <a:defRPr/>
            </a:lvl3pPr>
          </a:lstStyle>
          <a:p>
            <a:pPr lvl="0"/>
            <a:r>
              <a:rPr lang="en-GB" dirty="0"/>
              <a:t>Klik for at </a:t>
            </a:r>
            <a:r>
              <a:rPr lang="en-GB"/>
              <a:t>tilføje overskrift</a:t>
            </a:r>
          </a:p>
          <a:p>
            <a:pPr lvl="1"/>
            <a:r>
              <a:rPr lang="en-GB"/>
              <a:t>Second level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D261F-AFF9-422D-9FB3-5AE92F1950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33E6A-A4F4-491B-846E-1DACC83D9B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8E8B2-EC82-4BE1-85C6-8F272596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921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F8A6A9-890A-4EA2-8FA4-EA834B1A12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Klik for at tilføje overskrift</a:t>
            </a:r>
            <a:endParaRPr lang="en-GB"/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705F52FC-7E26-46C0-8E8B-4445D500B9C7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B1D99-4B52-4731-AEC4-C722464A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FCEDFC-AE26-4F9F-9153-1837190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452C39-88DE-4155-8ED8-643714B1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30B57A-1B24-4282-F851-F18580C2B4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330203-5A4B-90FD-B15D-E61309FD03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CE48E5-D0F6-EF07-F492-932F93FE0C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9EA8A-A6AD-4FA4-81C1-997E2CFEA44E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990783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skrift og indhold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indsætte overskrift i maksimalt 2 linjer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305" y="1990800"/>
            <a:ext cx="11376000" cy="385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/>
              <a:t>Klik for at tilføje tekst, brug ENTER og så TAB-tasten for at få punktopstillet tekst eller klik ikon for at tilføje stor graf eller tabel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8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410400" y="6653831"/>
            <a:ext cx="4086495" cy="180085"/>
          </a:xfrm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en-GB"/>
              <a:t>9. januar 2017</a:t>
            </a:r>
          </a:p>
        </p:txBody>
      </p:sp>
      <p:sp>
        <p:nvSpPr>
          <p:cNvPr id="10" name="Pladsholder til sli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1" name="OFF_institute"/>
          <p:cNvSpPr/>
          <p:nvPr userDrawn="1"/>
        </p:nvSpPr>
        <p:spPr>
          <a:xfrm>
            <a:off x="6915601" y="6172958"/>
            <a:ext cx="3340799" cy="352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900" b="1" i="0" cap="all" baseline="0">
                <a:solidFill>
                  <a:schemeClr val="tx1"/>
                </a:solidFill>
              </a:rPr>
              <a:t>Institut for Mekanik og Elektronik</a:t>
            </a:r>
          </a:p>
        </p:txBody>
      </p:sp>
      <p:pic>
        <p:nvPicPr>
          <p:cNvPr id="9" name="Logo sort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00" y="6172958"/>
            <a:ext cx="1249200" cy="337049"/>
          </a:xfrm>
          <a:prstGeom prst="rect">
            <a:avLst/>
          </a:prstGeom>
        </p:spPr>
      </p:pic>
      <p:sp>
        <p:nvSpPr>
          <p:cNvPr id="14" name="Pladsholder til indhold 13"/>
          <p:cNvSpPr>
            <a:spLocks noGrp="1"/>
          </p:cNvSpPr>
          <p:nvPr>
            <p:ph sz="quarter" idx="13" hasCustomPrompt="1"/>
          </p:nvPr>
        </p:nvSpPr>
        <p:spPr>
          <a:xfrm>
            <a:off x="863999" y="6067207"/>
            <a:ext cx="1651256" cy="442800"/>
          </a:xfrm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da-DK"/>
              <a:t>Indsæt partnerlogo: Klik INDSÆT / BILLEDE. Vandret placering 2,4 cm. Kopier logoet til andre lignende slides </a:t>
            </a:r>
          </a:p>
        </p:txBody>
      </p:sp>
    </p:spTree>
    <p:extLst>
      <p:ext uri="{BB962C8B-B14F-4D97-AF65-F5344CB8AC3E}">
        <p14:creationId xmlns:p14="http://schemas.microsoft.com/office/powerpoint/2010/main" val="616745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9384" y="1760373"/>
            <a:ext cx="10069011" cy="4070408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9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Klik for at tilføje overskrift</a:t>
            </a:r>
            <a:endParaRPr lang="en-GB"/>
          </a:p>
        </p:txBody>
      </p:sp>
      <p:sp>
        <p:nvSpPr>
          <p:cNvPr id="13" name="Date Placeholder 14">
            <a:extLst>
              <a:ext uri="{FF2B5EF4-FFF2-40B4-BE49-F238E27FC236}">
                <a16:creationId xmlns:a16="http://schemas.microsoft.com/office/drawing/2014/main" id="{5161ABAB-6DB4-433A-ACC8-A0EC0AACA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BC3A8B03-9EA5-416E-BD54-B87E6C4A6781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33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AC5FF5C-5A1F-4EF8-85A8-E1370E4FA7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5848" y="1000443"/>
            <a:ext cx="4951428" cy="4841557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Vælg pladsholderen og indsæt billede via Templafy/Skyfish eller ikon eller logo via Templafy/Billeder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Klik for at tilføje overskrift</a:t>
            </a:r>
            <a:endParaRPr lang="en-GB"/>
          </a:p>
        </p:txBody>
      </p:sp>
      <p:sp>
        <p:nvSpPr>
          <p:cNvPr id="19" name="text" descr="{&quot;templafy&quot;:{&quot;id&quot;:&quot;91a938d6-b9c8-4b7f-bde7-c4796b21bb51&quot;}}" title="UserProfile.Institut.InstituteDCU_{{DocumentLanguage}}">
            <a:extLst>
              <a:ext uri="{FF2B5EF4-FFF2-40B4-BE49-F238E27FC236}">
                <a16:creationId xmlns:a16="http://schemas.microsoft.com/office/drawing/2014/main" id="{610DD8E7-635C-4517-8E21-65C3CB025FFE}"/>
              </a:ext>
            </a:extLst>
          </p:cNvPr>
          <p:cNvSpPr txBox="1">
            <a:spLocks/>
          </p:cNvSpPr>
          <p:nvPr userDrawn="1"/>
        </p:nvSpPr>
        <p:spPr>
          <a:xfrm>
            <a:off x="411163" y="450893"/>
            <a:ext cx="5684837" cy="284778"/>
          </a:xfrm>
          <a:prstGeom prst="rect">
            <a:avLst/>
          </a:prstGeom>
          <a:noFill/>
        </p:spPr>
        <p:txBody>
          <a:bodyPr wrap="square" lIns="10800" tIns="0" rIns="0" bIns="9000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SDU Mechatronics</a:t>
            </a:r>
          </a:p>
        </p:txBody>
      </p:sp>
      <p:sp>
        <p:nvSpPr>
          <p:cNvPr id="20" name="sdu.dk">
            <a:extLst>
              <a:ext uri="{FF2B5EF4-FFF2-40B4-BE49-F238E27FC236}">
                <a16:creationId xmlns:a16="http://schemas.microsoft.com/office/drawing/2014/main" id="{4B84D86E-3D20-4505-8DAD-8EB1F3E63B0A}"/>
              </a:ext>
            </a:extLst>
          </p:cNvPr>
          <p:cNvSpPr/>
          <p:nvPr userDrawn="1"/>
        </p:nvSpPr>
        <p:spPr>
          <a:xfrm rot="5400000">
            <a:off x="11480800" y="721379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sdu.dk</a:t>
            </a:r>
            <a:endParaRPr lang="en-GB"/>
          </a:p>
        </p:txBody>
      </p:sp>
      <p:sp>
        <p:nvSpPr>
          <p:cNvPr id="21" name="#sdudk">
            <a:extLst>
              <a:ext uri="{FF2B5EF4-FFF2-40B4-BE49-F238E27FC236}">
                <a16:creationId xmlns:a16="http://schemas.microsoft.com/office/drawing/2014/main" id="{B58A6A9A-5E98-43AC-8CA5-F6C4B0573364}"/>
              </a:ext>
            </a:extLst>
          </p:cNvPr>
          <p:cNvSpPr/>
          <p:nvPr userDrawn="1"/>
        </p:nvSpPr>
        <p:spPr>
          <a:xfrm rot="5400000">
            <a:off x="11482792" y="2027544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#sdudk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BD90C-157B-45E5-8A90-9560C86CAB4C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" descr="{&quot;templafy&quot;:{&quot;id&quot;:&quot;e0420c07-2735-4888-9a70-e9b668e662f6&quot;}}" title="Form.Date">
            <a:extLst>
              <a:ext uri="{FF2B5EF4-FFF2-40B4-BE49-F238E27FC236}">
                <a16:creationId xmlns:a16="http://schemas.microsoft.com/office/drawing/2014/main" id="{508E925B-663E-4A1A-8916-BC4FCFEA746C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GB" sz="1200" b="0" dirty="0">
                <a:solidFill>
                  <a:schemeClr val="tx1"/>
                </a:solidFill>
              </a:rPr>
              <a:t>September 2021</a:t>
            </a:r>
          </a:p>
        </p:txBody>
      </p:sp>
      <p:pic>
        <p:nvPicPr>
          <p:cNvPr id="13" name="Logo black">
            <a:extLst>
              <a:ext uri="{FF2B5EF4-FFF2-40B4-BE49-F238E27FC236}">
                <a16:creationId xmlns:a16="http://schemas.microsoft.com/office/drawing/2014/main" id="{8790A71A-B09B-4B5F-9D31-846A17201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17" name="Date Placeholder 14">
            <a:extLst>
              <a:ext uri="{FF2B5EF4-FFF2-40B4-BE49-F238E27FC236}">
                <a16:creationId xmlns:a16="http://schemas.microsoft.com/office/drawing/2014/main" id="{D63CFED0-47FC-4852-81C1-6B705FD6417D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565F4-7FB3-4F2B-AED8-4859D42935AE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0" b="1" noProof="1"/>
              <a:t>Skift baggrundsfarve. </a:t>
            </a:r>
            <a:r>
              <a:rPr lang="en-GB" sz="1050" noProof="1"/>
              <a:t>Højreklik på slidet og vælg </a:t>
            </a:r>
            <a:r>
              <a:rPr lang="en-GB" sz="1050" b="1" noProof="1"/>
              <a:t>Formatér baggrund</a:t>
            </a:r>
            <a:r>
              <a:rPr lang="en-GB" sz="1050" noProof="1"/>
              <a:t>. Klik på </a:t>
            </a:r>
            <a:r>
              <a:rPr lang="en-GB" sz="1050" b="1" noProof="1"/>
              <a:t>Fyld farve </a:t>
            </a:r>
            <a:r>
              <a:rPr lang="en-GB" sz="1050" noProof="1"/>
              <a:t>i Formater baggrund vinduet og vælg farve fra øverste række i SDU’s farve palette eller fra den brugerdefinerede farvepalette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Klik for at tilføje overskrift</a:t>
            </a:r>
            <a:endParaRPr lang="en-GB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A915360E-F247-49FB-821B-5399F13264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5848" y="1000443"/>
            <a:ext cx="4951428" cy="4841557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Vælg pladsholderen og indsæt billede via Templafy/Skyfish eller ikon eller logo via Templafy/Billeder</a:t>
            </a:r>
            <a:endParaRPr lang="en-GB"/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FB068F22-0263-44BB-8333-C5643293F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2D08A2CA-4B19-4B39-B540-F97244C446A4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9F81D-3EAD-42E8-88EC-432C25D7A8F9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0" b="1" noProof="1"/>
              <a:t>Skift baggrundsfarve. </a:t>
            </a:r>
            <a:r>
              <a:rPr lang="en-GB" sz="1050" noProof="1"/>
              <a:t>Højreklik på slidet og vælg </a:t>
            </a:r>
            <a:r>
              <a:rPr lang="en-GB" sz="1050" b="1" noProof="1"/>
              <a:t>Formatér baggrund</a:t>
            </a:r>
            <a:r>
              <a:rPr lang="en-GB" sz="1050" noProof="1"/>
              <a:t>. Klik på </a:t>
            </a:r>
            <a:r>
              <a:rPr lang="en-GB" sz="1050" b="1" noProof="1"/>
              <a:t>Fyld farve </a:t>
            </a:r>
            <a:r>
              <a:rPr lang="en-GB" sz="1050" noProof="1"/>
              <a:t>i Formater baggrund vinduet og vælg farve fra øverste række i SDU’s farve palette eller fra den brugerdefinerede farvepalette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03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41ADC-5992-4476-8E55-8A709AA1B4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73356" y="1700212"/>
            <a:ext cx="4693920" cy="41417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Klik for at tilføje tekst, klik ikon for at tilføje graf/tabel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7ACE2053-07AA-42FA-A789-E1430CAF7988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D1C87-3CDC-4E71-A390-CFA9C9DFFF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FB883-CB87-4CDC-8249-CBC4E436FF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BBF69-D923-4D2A-876A-5A85E6D1B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097CA4-574D-4B3F-A4D3-D46A49FA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96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A9A-6ADC-4F72-A312-ED1DBEF0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028246"/>
            <a:ext cx="5366267" cy="188428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Klik for at tilføje overskrift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56969-981A-4869-9324-B595DF89D12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56000" y="1028246"/>
            <a:ext cx="5216400" cy="48253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Klik for at tilføje tekst, klik ikon for at tilføje graf/tabel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16" name="sdu.dk">
            <a:extLst>
              <a:ext uri="{FF2B5EF4-FFF2-40B4-BE49-F238E27FC236}">
                <a16:creationId xmlns:a16="http://schemas.microsoft.com/office/drawing/2014/main" id="{406E07B7-D9E4-488D-BA7B-56AC0D1DDD05}"/>
              </a:ext>
            </a:extLst>
          </p:cNvPr>
          <p:cNvSpPr/>
          <p:nvPr userDrawn="1"/>
        </p:nvSpPr>
        <p:spPr>
          <a:xfrm rot="5400000">
            <a:off x="11480800" y="721379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sdu.dk</a:t>
            </a:r>
            <a:endParaRPr lang="en-GB"/>
          </a:p>
        </p:txBody>
      </p:sp>
      <p:sp>
        <p:nvSpPr>
          <p:cNvPr id="17" name="#sdudk">
            <a:extLst>
              <a:ext uri="{FF2B5EF4-FFF2-40B4-BE49-F238E27FC236}">
                <a16:creationId xmlns:a16="http://schemas.microsoft.com/office/drawing/2014/main" id="{CD1A1828-0ED2-4AFE-8C5E-683996CBAF9D}"/>
              </a:ext>
            </a:extLst>
          </p:cNvPr>
          <p:cNvSpPr/>
          <p:nvPr userDrawn="1"/>
        </p:nvSpPr>
        <p:spPr>
          <a:xfrm rot="5400000">
            <a:off x="11482792" y="2027544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#sdudk</a:t>
            </a:r>
            <a:endParaRPr lang="en-GB"/>
          </a:p>
        </p:txBody>
      </p:sp>
      <p:sp>
        <p:nvSpPr>
          <p:cNvPr id="19" name="date" descr="{&quot;templafy&quot;:{&quot;id&quot;:&quot;2c8df62d-1a8c-4e21-8cd7-5d1c6caa421f&quot;}}" title="Form.Date">
            <a:extLst>
              <a:ext uri="{FF2B5EF4-FFF2-40B4-BE49-F238E27FC236}">
                <a16:creationId xmlns:a16="http://schemas.microsoft.com/office/drawing/2014/main" id="{38150A77-BE4E-404D-B314-A1C41C791C1B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GB" sz="1200" b="0" dirty="0">
                <a:solidFill>
                  <a:schemeClr val="tx1"/>
                </a:solidFill>
              </a:rPr>
              <a:t>September 2019</a:t>
            </a:r>
          </a:p>
        </p:txBody>
      </p:sp>
      <p:sp>
        <p:nvSpPr>
          <p:cNvPr id="15" name="text" descr="{&quot;templafy&quot;:{&quot;id&quot;:&quot;c0eb087f-c86f-48e9-a60b-ad5470fbedea&quot;}}" title="UserProfile.Institut.InstituteDCU_{{DocumentLanguage}}">
            <a:extLst>
              <a:ext uri="{FF2B5EF4-FFF2-40B4-BE49-F238E27FC236}">
                <a16:creationId xmlns:a16="http://schemas.microsoft.com/office/drawing/2014/main" id="{964E632B-B9F2-4547-AC03-2C579124053E}"/>
              </a:ext>
            </a:extLst>
          </p:cNvPr>
          <p:cNvSpPr txBox="1">
            <a:spLocks/>
          </p:cNvSpPr>
          <p:nvPr userDrawn="1"/>
        </p:nvSpPr>
        <p:spPr>
          <a:xfrm>
            <a:off x="411163" y="450893"/>
            <a:ext cx="5684837" cy="284778"/>
          </a:xfrm>
          <a:prstGeom prst="rect">
            <a:avLst/>
          </a:prstGeom>
          <a:noFill/>
        </p:spPr>
        <p:txBody>
          <a:bodyPr wrap="square" lIns="10800" tIns="0" rIns="0" bIns="9000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SDU Mechatronics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6B1FAA-D7ED-4C71-8DC4-E5439F01BCEB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Logo black">
            <a:extLst>
              <a:ext uri="{FF2B5EF4-FFF2-40B4-BE49-F238E27FC236}">
                <a16:creationId xmlns:a16="http://schemas.microsoft.com/office/drawing/2014/main" id="{CAAF367F-3818-457C-9EE1-320E9050AE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779A9-E4FE-4412-9D9E-BF5BF84D02A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ECF2D-BB4C-4004-9F8E-08239A4646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949DE-6D77-480D-A4A9-E2E53BE1CE8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150F5-CFA6-40F1-B2B7-79337C2232BB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0" b="1" noProof="1"/>
              <a:t>Skift baggrundsfarve. </a:t>
            </a:r>
            <a:r>
              <a:rPr lang="en-GB" sz="1050" noProof="1"/>
              <a:t>Højreklik på slidet og vælg </a:t>
            </a:r>
            <a:r>
              <a:rPr lang="en-GB" sz="1050" b="1" noProof="1"/>
              <a:t>Formatér baggrund</a:t>
            </a:r>
            <a:r>
              <a:rPr lang="en-GB" sz="1050" noProof="1"/>
              <a:t>. Klik på </a:t>
            </a:r>
            <a:r>
              <a:rPr lang="en-GB" sz="1050" b="1" noProof="1"/>
              <a:t>Fyld farve </a:t>
            </a:r>
            <a:r>
              <a:rPr lang="en-GB" sz="1050" noProof="1"/>
              <a:t>i Formater baggrund vinduet og vælg farve fra øverste række i SDU’s farve palette eller fra den brugerdefinerede farvepalette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6" y="999173"/>
            <a:ext cx="10952579" cy="70104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Klik for at tilføje overskrift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41ADC-5992-4476-8E55-8A709AA1B4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4696" y="1989138"/>
            <a:ext cx="10952580" cy="38528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Klik for at tilføje tekst, klik ikon for at tilføje graf/tabel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id="{BBCDE8CE-8147-4B12-B358-7B7ACA92F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7ACE2053-07AA-42FA-A789-E1430CAF7988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490B9-04D5-4C98-9BAE-36CAE61DE3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BB1C-1FE3-42F2-ACED-70B066406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39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hold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2202" y="1006605"/>
            <a:ext cx="4680000" cy="193833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Klik for at tilføje overskrift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99C08-64C3-4ADA-9CD2-FBE2ED8551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2202" y="3387600"/>
            <a:ext cx="4680000" cy="24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Klik for at tilføje tekst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19" name="text" descr="{&quot;templafy&quot;:{&quot;id&quot;:&quot;b07ce220-402a-4320-9db3-a4c085789248&quot;}}" title="UserProfile.Institut.InstituteDCU_{{DocumentLanguage}}">
            <a:extLst>
              <a:ext uri="{FF2B5EF4-FFF2-40B4-BE49-F238E27FC236}">
                <a16:creationId xmlns:a16="http://schemas.microsoft.com/office/drawing/2014/main" id="{610DD8E7-635C-4517-8E21-65C3CB025FFE}"/>
              </a:ext>
            </a:extLst>
          </p:cNvPr>
          <p:cNvSpPr txBox="1">
            <a:spLocks/>
          </p:cNvSpPr>
          <p:nvPr userDrawn="1"/>
        </p:nvSpPr>
        <p:spPr>
          <a:xfrm>
            <a:off x="411163" y="450893"/>
            <a:ext cx="5684837" cy="284778"/>
          </a:xfrm>
          <a:prstGeom prst="rect">
            <a:avLst/>
          </a:prstGeom>
          <a:noFill/>
        </p:spPr>
        <p:txBody>
          <a:bodyPr wrap="square" lIns="10800" tIns="0" rIns="0" bIns="9000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SDU Mechatronics</a:t>
            </a:r>
          </a:p>
        </p:txBody>
      </p:sp>
      <p:sp>
        <p:nvSpPr>
          <p:cNvPr id="20" name="sdu.dk">
            <a:extLst>
              <a:ext uri="{FF2B5EF4-FFF2-40B4-BE49-F238E27FC236}">
                <a16:creationId xmlns:a16="http://schemas.microsoft.com/office/drawing/2014/main" id="{4B84D86E-3D20-4505-8DAD-8EB1F3E63B0A}"/>
              </a:ext>
            </a:extLst>
          </p:cNvPr>
          <p:cNvSpPr/>
          <p:nvPr userDrawn="1"/>
        </p:nvSpPr>
        <p:spPr>
          <a:xfrm rot="5400000">
            <a:off x="11480800" y="721379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sdu.dk</a:t>
            </a:r>
            <a:endParaRPr lang="en-GB"/>
          </a:p>
        </p:txBody>
      </p:sp>
      <p:sp>
        <p:nvSpPr>
          <p:cNvPr id="21" name="#sdudk">
            <a:extLst>
              <a:ext uri="{FF2B5EF4-FFF2-40B4-BE49-F238E27FC236}">
                <a16:creationId xmlns:a16="http://schemas.microsoft.com/office/drawing/2014/main" id="{B58A6A9A-5E98-43AC-8CA5-F6C4B0573364}"/>
              </a:ext>
            </a:extLst>
          </p:cNvPr>
          <p:cNvSpPr/>
          <p:nvPr userDrawn="1"/>
        </p:nvSpPr>
        <p:spPr>
          <a:xfrm rot="5400000">
            <a:off x="11482792" y="2027544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#sdudk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EA2A3A-0B73-49AA-824B-85FAE9B16B10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" descr="{&quot;templafy&quot;:{&quot;id&quot;:&quot;7027d33f-1737-4ec5-ade2-c8f8a6f0a5e8&quot;}}" title="Form.Date">
            <a:extLst>
              <a:ext uri="{FF2B5EF4-FFF2-40B4-BE49-F238E27FC236}">
                <a16:creationId xmlns:a16="http://schemas.microsoft.com/office/drawing/2014/main" id="{6189AE65-D68D-4102-AA1D-2A3BCB6F21BF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GB" sz="1200" b="0" dirty="0">
                <a:solidFill>
                  <a:schemeClr val="tx1"/>
                </a:solidFill>
              </a:rPr>
              <a:t>September 2019</a:t>
            </a:r>
          </a:p>
        </p:txBody>
      </p:sp>
      <p:pic>
        <p:nvPicPr>
          <p:cNvPr id="16" name="Logo black">
            <a:extLst>
              <a:ext uri="{FF2B5EF4-FFF2-40B4-BE49-F238E27FC236}">
                <a16:creationId xmlns:a16="http://schemas.microsoft.com/office/drawing/2014/main" id="{B52757AD-346A-4AA0-A5D6-36F8B1FE48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A09FC7B4-885C-4F9D-BD71-AE2FBDB38698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FEE58-0FE9-4218-904C-188D46CD214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2" y="1000443"/>
            <a:ext cx="5077365" cy="48531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Klik for at tilføje tekst, klik ikon for at tilføje graf/tabel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F302217-B569-449A-8422-B6650C9BB08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F36464C-AEF7-4BFD-9A97-813102BCA48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8D7263E-B2E5-4CB9-9AAF-C0006E4A04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AA208-28D6-470D-B539-73F9AC20E86C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50" b="1" noProof="1"/>
              <a:t>Skift baggrundsfarve. </a:t>
            </a:r>
            <a:r>
              <a:rPr lang="en-GB" sz="1050" noProof="1"/>
              <a:t>Højreklik på slidet og vælg </a:t>
            </a:r>
            <a:r>
              <a:rPr lang="en-GB" sz="1050" b="1" noProof="1"/>
              <a:t>Formatér baggrund</a:t>
            </a:r>
            <a:r>
              <a:rPr lang="en-GB" sz="1050" noProof="1"/>
              <a:t>. Klik på </a:t>
            </a:r>
            <a:r>
              <a:rPr lang="en-GB" sz="1050" b="1" noProof="1"/>
              <a:t>Fyld farve </a:t>
            </a:r>
            <a:r>
              <a:rPr lang="en-GB" sz="1050" noProof="1"/>
              <a:t>i Formater baggrund vinduet og vælg farve fra øverste række i SDU’s farve palette eller fra den brugerdefinerede farvepalette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4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9A67-E62D-400C-BC42-A3A96AAED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1028247"/>
            <a:ext cx="2502000" cy="432000"/>
          </a:xfrm>
        </p:spPr>
        <p:txBody>
          <a:bodyPr/>
          <a:lstStyle>
            <a:lvl1pPr>
              <a:lnSpc>
                <a:spcPct val="110000"/>
              </a:lnSpc>
              <a:defRPr sz="1200"/>
            </a:lvl1pPr>
          </a:lstStyle>
          <a:p>
            <a:r>
              <a:rPr lang="en-GB" noProof="0" dirty="0"/>
              <a:t>Klik for at tilføje underoverskrift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0E8CAC-51BD-4862-8B6E-BD3E315677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1163" y="1475354"/>
            <a:ext cx="2502000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Klik for at tilføje tekst</a:t>
            </a:r>
            <a:endParaRPr lang="en-GB"/>
          </a:p>
          <a:p>
            <a:pPr lvl="1"/>
            <a:r>
              <a:rPr lang="en-GB" noProof="0" dirty="0"/>
              <a:t>Second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2"/>
            <a:r>
              <a:rPr lang="en-GB" noProof="0" dirty="0"/>
              <a:t>Third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3"/>
            <a:r>
              <a:rPr lang="en-GB" noProof="0" dirty="0" err="1"/>
              <a:t>Fourth</a:t>
            </a:r>
            <a:r>
              <a:rPr lang="en-GB" noProof="0" dirty="0"/>
              <a:t>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4"/>
            <a:r>
              <a:rPr lang="en-GB" noProof="0" dirty="0"/>
              <a:t>Fifth </a:t>
            </a:r>
            <a:r>
              <a:rPr lang="en-GB" noProof="0" dirty="0" err="1"/>
              <a:t>level</a:t>
            </a:r>
            <a:endParaRPr lang="en-GB" noProof="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5135A09-8F8A-4D87-8C43-B3A0A80BE2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73164" y="1028246"/>
            <a:ext cx="2502000" cy="432000"/>
          </a:xfrm>
        </p:spPr>
        <p:txBody>
          <a:bodyPr/>
          <a:lstStyle>
            <a:lvl1pPr marL="0" indent="0" algn="l">
              <a:buNone/>
              <a:defRPr sz="1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Klik for at tilføje underoverskrift</a:t>
            </a:r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62D92C6-668E-491E-B394-72897FAB308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73163" y="1475354"/>
            <a:ext cx="2502000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Klik for at tilføje tekst</a:t>
            </a:r>
            <a:endParaRPr lang="en-GB"/>
          </a:p>
          <a:p>
            <a:pPr lvl="1"/>
            <a:r>
              <a:rPr lang="en-GB" noProof="0" dirty="0"/>
              <a:t>Second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2"/>
            <a:r>
              <a:rPr lang="en-GB" noProof="0" dirty="0"/>
              <a:t>Third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3"/>
            <a:r>
              <a:rPr lang="en-GB" noProof="0" dirty="0" err="1"/>
              <a:t>Fourth</a:t>
            </a:r>
            <a:r>
              <a:rPr lang="en-GB" noProof="0" dirty="0"/>
              <a:t>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4"/>
            <a:r>
              <a:rPr lang="en-GB" noProof="0" dirty="0"/>
              <a:t>Fifth </a:t>
            </a:r>
            <a:r>
              <a:rPr lang="en-GB" noProof="0" dirty="0" err="1"/>
              <a:t>level</a:t>
            </a:r>
            <a:endParaRPr lang="en-GB" noProof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F1B1F1-CA40-4EA4-AB68-69DBBD61ED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35163" y="1028246"/>
            <a:ext cx="2502000" cy="432000"/>
          </a:xfrm>
        </p:spPr>
        <p:txBody>
          <a:bodyPr/>
          <a:lstStyle>
            <a:lvl1pPr marL="0" indent="0">
              <a:buNone/>
              <a:defRPr sz="1200" b="1"/>
            </a:lvl1pPr>
            <a:lvl2pPr marL="252000" indent="0">
              <a:buNone/>
              <a:defRPr/>
            </a:lvl2pPr>
          </a:lstStyle>
          <a:p>
            <a:pPr lvl="0"/>
            <a:r>
              <a:rPr lang="en-GB" noProof="0" dirty="0"/>
              <a:t>Klik for at tilføje underoverskrift</a:t>
            </a:r>
            <a:endParaRPr lang="en-GB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DBEE0FF-2C0E-499E-ACAF-B6F421AF13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35163" y="1475354"/>
            <a:ext cx="2502000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Klik for at tilføje tekst</a:t>
            </a:r>
            <a:endParaRPr lang="en-GB"/>
          </a:p>
          <a:p>
            <a:pPr lvl="1"/>
            <a:r>
              <a:rPr lang="en-GB" noProof="0" dirty="0"/>
              <a:t>Second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2"/>
            <a:r>
              <a:rPr lang="en-GB" noProof="0" dirty="0"/>
              <a:t>Third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3"/>
            <a:r>
              <a:rPr lang="en-GB" noProof="0" dirty="0" err="1"/>
              <a:t>Fourth</a:t>
            </a:r>
            <a:r>
              <a:rPr lang="en-GB" noProof="0" dirty="0"/>
              <a:t>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4"/>
            <a:r>
              <a:rPr lang="en-GB" noProof="0" dirty="0"/>
              <a:t>Fifth </a:t>
            </a:r>
            <a:r>
              <a:rPr lang="en-GB" noProof="0" dirty="0" err="1"/>
              <a:t>level</a:t>
            </a:r>
            <a:endParaRPr lang="en-GB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091117C-5AED-4416-88BA-F1C88ACD7A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97162" y="1028247"/>
            <a:ext cx="2502000" cy="432000"/>
          </a:xfrm>
        </p:spPr>
        <p:txBody>
          <a:bodyPr/>
          <a:lstStyle>
            <a:lvl1pPr marL="0" indent="0">
              <a:buNone/>
              <a:defRPr sz="1200" b="1"/>
            </a:lvl1pPr>
            <a:lvl2pPr marL="252000" indent="0">
              <a:buNone/>
              <a:defRPr/>
            </a:lvl2pPr>
          </a:lstStyle>
          <a:p>
            <a:pPr lvl="0"/>
            <a:r>
              <a:rPr lang="en-GB" noProof="0" dirty="0"/>
              <a:t>Klik for at tilføje underoverskrift</a:t>
            </a:r>
            <a:endParaRPr lang="en-GB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66F31E1-769E-4E9A-9DCC-2C64321A89C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997161" y="1475354"/>
            <a:ext cx="2501999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Klik for at tilføje tekst</a:t>
            </a:r>
            <a:endParaRPr lang="en-GB"/>
          </a:p>
          <a:p>
            <a:pPr lvl="1"/>
            <a:r>
              <a:rPr lang="en-GB" noProof="0" dirty="0"/>
              <a:t>Second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2"/>
            <a:r>
              <a:rPr lang="en-GB" noProof="0" dirty="0"/>
              <a:t>Third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3"/>
            <a:r>
              <a:rPr lang="en-GB" noProof="0" dirty="0" err="1"/>
              <a:t>Fourth</a:t>
            </a:r>
            <a:r>
              <a:rPr lang="en-GB" noProof="0" dirty="0"/>
              <a:t> </a:t>
            </a:r>
            <a:r>
              <a:rPr lang="en-GB" noProof="0" dirty="0" err="1"/>
              <a:t>level</a:t>
            </a:r>
            <a:endParaRPr lang="en-GB" noProof="0" dirty="0"/>
          </a:p>
          <a:p>
            <a:pPr lvl="4"/>
            <a:r>
              <a:rPr lang="en-GB" noProof="0" dirty="0"/>
              <a:t>Fifth </a:t>
            </a:r>
            <a:r>
              <a:rPr lang="en-GB" noProof="0" dirty="0" err="1"/>
              <a:t>level</a:t>
            </a:r>
            <a:endParaRPr lang="en-GB" noProof="0" dirty="0"/>
          </a:p>
        </p:txBody>
      </p:sp>
      <p:sp>
        <p:nvSpPr>
          <p:cNvPr id="28" name="Date Placeholder 14">
            <a:extLst>
              <a:ext uri="{FF2B5EF4-FFF2-40B4-BE49-F238E27FC236}">
                <a16:creationId xmlns:a16="http://schemas.microsoft.com/office/drawing/2014/main" id="{1DCD95D8-07B6-42C0-8767-A640B7CA8534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88C40-671D-463C-8463-D77B96C28D8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6E2E0-2E23-491A-B165-353CDF3F79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93800-6F51-413B-BA21-0A9967FF338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95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0400" y="1028247"/>
            <a:ext cx="11379347" cy="1602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Klik for at redigere i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400" y="3369040"/>
            <a:ext cx="11371905" cy="2472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Første niveau, bullet 16 </a:t>
            </a:r>
            <a:r>
              <a:rPr lang="en-GB" dirty="0" err="1"/>
              <a:t>pkt</a:t>
            </a:r>
            <a:endParaRPr lang="en-GB" dirty="0"/>
          </a:p>
          <a:p>
            <a:pPr lvl="1"/>
            <a:r>
              <a:rPr lang="en-GB" dirty="0"/>
              <a:t>Andet niveau, bullet 14 </a:t>
            </a:r>
            <a:r>
              <a:rPr lang="en-GB" dirty="0" err="1"/>
              <a:t>pkt</a:t>
            </a:r>
            <a:endParaRPr lang="en-GB" dirty="0"/>
          </a:p>
          <a:p>
            <a:pPr lvl="2"/>
            <a:r>
              <a:rPr lang="en-GB" dirty="0"/>
              <a:t>Tredje niveau, bullet 12 </a:t>
            </a:r>
            <a:r>
              <a:rPr lang="en-GB" dirty="0" err="1"/>
              <a:t>pkt</a:t>
            </a:r>
            <a:endParaRPr lang="en-GB" dirty="0"/>
          </a:p>
          <a:p>
            <a:pPr lvl="3"/>
            <a:r>
              <a:rPr lang="en-GB" dirty="0"/>
              <a:t>Fjerde niveau, Header bold 16 </a:t>
            </a:r>
            <a:r>
              <a:rPr lang="en-GB" dirty="0" err="1"/>
              <a:t>pkt</a:t>
            </a:r>
            <a:endParaRPr lang="en-GB" dirty="0"/>
          </a:p>
          <a:p>
            <a:pPr lvl="4"/>
            <a:r>
              <a:rPr lang="en-GB" dirty="0"/>
              <a:t>Femte niveau, Body </a:t>
            </a:r>
            <a:r>
              <a:rPr lang="en-GB" dirty="0" err="1"/>
              <a:t>regular</a:t>
            </a:r>
            <a:r>
              <a:rPr lang="en-GB" dirty="0"/>
              <a:t> 16 </a:t>
            </a:r>
            <a:r>
              <a:rPr lang="en-GB" dirty="0" err="1"/>
              <a:t>pkt</a:t>
            </a:r>
            <a:endParaRPr lang="en-GB" dirty="0"/>
          </a:p>
          <a:p>
            <a:pPr lvl="5"/>
            <a:r>
              <a:rPr lang="en-GB" dirty="0"/>
              <a:t>Sjette niveau, bullet 12 </a:t>
            </a:r>
            <a:r>
              <a:rPr lang="en-GB" dirty="0" err="1"/>
              <a:t>pkt</a:t>
            </a:r>
            <a:endParaRPr lang="en-GB" dirty="0"/>
          </a:p>
          <a:p>
            <a:pPr lvl="6"/>
            <a:r>
              <a:rPr lang="en-GB" dirty="0"/>
              <a:t>Syvende niveau, bullet 12 </a:t>
            </a:r>
            <a:r>
              <a:rPr lang="en-GB" dirty="0" err="1"/>
              <a:t>pkt</a:t>
            </a:r>
            <a:r>
              <a:rPr lang="en-GB" dirty="0"/>
              <a:t> (indryk 1 gang)</a:t>
            </a:r>
            <a:endParaRPr lang="en-GB"/>
          </a:p>
          <a:p>
            <a:pPr lvl="7"/>
            <a:r>
              <a:rPr lang="en-GB" dirty="0"/>
              <a:t>Ottende niveau, Header bold, 12 </a:t>
            </a:r>
            <a:r>
              <a:rPr lang="en-GB" dirty="0" err="1"/>
              <a:t>pkt</a:t>
            </a:r>
            <a:endParaRPr lang="en-GB" dirty="0"/>
          </a:p>
          <a:p>
            <a:pPr lvl="8"/>
            <a:r>
              <a:rPr lang="en-GB" dirty="0"/>
              <a:t>Niende niveau, Body </a:t>
            </a:r>
            <a:r>
              <a:rPr lang="en-GB" dirty="0" err="1"/>
              <a:t>regular</a:t>
            </a:r>
            <a:r>
              <a:rPr lang="en-GB" dirty="0"/>
              <a:t>, 12 </a:t>
            </a:r>
            <a:r>
              <a:rPr lang="en-GB" dirty="0" err="1"/>
              <a:t>pkt</a:t>
            </a:r>
            <a:endParaRPr lang="en-GB" dirty="0"/>
          </a:p>
        </p:txBody>
      </p:sp>
      <p:sp>
        <p:nvSpPr>
          <p:cNvPr id="5" name="OFF_institute"/>
          <p:cNvSpPr>
            <a:spLocks noGrp="1"/>
          </p:cNvSpPr>
          <p:nvPr>
            <p:ph type="ftr" sz="quarter" idx="3"/>
          </p:nvPr>
        </p:nvSpPr>
        <p:spPr>
          <a:xfrm>
            <a:off x="6915600" y="6376129"/>
            <a:ext cx="2240432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 b="0" cap="none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C3F3D4-B958-489D-8401-2859D15536DE}"/>
              </a:ext>
            </a:extLst>
          </p:cNvPr>
          <p:cNvSpPr/>
          <p:nvPr userDrawn="1"/>
        </p:nvSpPr>
        <p:spPr>
          <a:xfrm rot="5400000">
            <a:off x="11480800" y="721379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sdu.dk</a:t>
            </a:r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D2A31-35D3-4D5D-AA2D-C72C49CA7FB0}"/>
              </a:ext>
            </a:extLst>
          </p:cNvPr>
          <p:cNvSpPr/>
          <p:nvPr userDrawn="1"/>
        </p:nvSpPr>
        <p:spPr>
          <a:xfrm rot="5400000">
            <a:off x="11482792" y="2027544"/>
            <a:ext cx="914400" cy="37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l"/>
            <a:r>
              <a:rPr lang="en-GB" sz="1100" b="1" noProof="1">
                <a:solidFill>
                  <a:schemeClr val="tx1"/>
                </a:solidFill>
              </a:rPr>
              <a:t>#sdudk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56ADEC3-98E1-4CEA-9AF5-46F4CDD2F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pic>
        <p:nvPicPr>
          <p:cNvPr id="25" name="Logo black">
            <a:extLst>
              <a:ext uri="{FF2B5EF4-FFF2-40B4-BE49-F238E27FC236}">
                <a16:creationId xmlns:a16="http://schemas.microsoft.com/office/drawing/2014/main" id="{860AC4C2-E6D6-4DCE-950A-C298C0AE9B87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C4C210-3CAD-4E96-8F10-9CD4863FC9B7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" descr="{&quot;templafy&quot;:{&quot;id&quot;:&quot;c542f8ef-4594-41e3-aa2f-160fb79892b5&quot;}}" title="Form.Date">
            <a:extLst>
              <a:ext uri="{FF2B5EF4-FFF2-40B4-BE49-F238E27FC236}">
                <a16:creationId xmlns:a16="http://schemas.microsoft.com/office/drawing/2014/main" id="{8A346F21-C2D9-45A4-B26D-7DDC2CEB9FB7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GB" sz="1200" b="0" dirty="0">
                <a:solidFill>
                  <a:schemeClr val="tx1"/>
                </a:solidFill>
              </a:rPr>
              <a:t>September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7DF98717-AAEA-4E2B-96B8-AAAFF896C0EA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en-GB" smtClean="0"/>
              <a:pPr/>
              <a:t>29/09/2025</a:t>
            </a:fld>
            <a:endParaRPr lang="en-GB" dirty="0"/>
          </a:p>
        </p:txBody>
      </p:sp>
      <p:sp>
        <p:nvSpPr>
          <p:cNvPr id="13" name="text" descr="{&quot;templafy&quot;:{&quot;id&quot;:&quot;4aca6c50-b0ba-45fc-9d44-af03fe88e143&quot;}}" title="UserProfile.Institut.InstituteDCU_{{DocumentLanguage}}">
            <a:extLst>
              <a:ext uri="{FF2B5EF4-FFF2-40B4-BE49-F238E27FC236}">
                <a16:creationId xmlns:a16="http://schemas.microsoft.com/office/drawing/2014/main" id="{125E96D5-3BB9-422E-861E-C7C7A150AD68}"/>
              </a:ext>
            </a:extLst>
          </p:cNvPr>
          <p:cNvSpPr txBox="1">
            <a:spLocks/>
          </p:cNvSpPr>
          <p:nvPr userDrawn="1"/>
        </p:nvSpPr>
        <p:spPr>
          <a:xfrm>
            <a:off x="411163" y="450893"/>
            <a:ext cx="5684837" cy="284778"/>
          </a:xfrm>
          <a:prstGeom prst="rect">
            <a:avLst/>
          </a:prstGeom>
          <a:noFill/>
        </p:spPr>
        <p:txBody>
          <a:bodyPr wrap="square" lIns="10800" tIns="0" rIns="0" bIns="9000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SDU Mechatronics</a:t>
            </a: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0" r:id="rId3"/>
    <p:sldLayoutId id="2147483688" r:id="rId4"/>
    <p:sldLayoutId id="2147483690" r:id="rId5"/>
    <p:sldLayoutId id="2147483686" r:id="rId6"/>
    <p:sldLayoutId id="2147483692" r:id="rId7"/>
    <p:sldLayoutId id="2147483682" r:id="rId8"/>
    <p:sldLayoutId id="2147483689" r:id="rId9"/>
    <p:sldLayoutId id="2147483676" r:id="rId10"/>
    <p:sldLayoutId id="2147483654" r:id="rId11"/>
    <p:sldLayoutId id="2147483685" r:id="rId12"/>
    <p:sldLayoutId id="2147483691" r:id="rId13"/>
    <p:sldLayoutId id="2147483662" r:id="rId14"/>
    <p:sldLayoutId id="2147483693" r:id="rId15"/>
    <p:sldLayoutId id="2147483694" r:id="rId16"/>
  </p:sldLayoutIdLst>
  <p:hf hdr="0"/>
  <p:txStyles>
    <p:titleStyle>
      <a:lvl1pPr algn="l" defTabSz="914400" rtl="0" eaLnBrk="1" latinLnBrk="0" hangingPunct="1">
        <a:lnSpc>
          <a:spcPct val="97000"/>
        </a:lnSpc>
        <a:spcBef>
          <a:spcPct val="0"/>
        </a:spcBef>
        <a:buNone/>
        <a:tabLst>
          <a:tab pos="1438275" algn="l"/>
        </a:tabLs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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2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04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85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  <p15:guide id="5" pos="259" userDrawn="1">
          <p15:clr>
            <a:srgbClr val="F26B43"/>
          </p15:clr>
        </p15:guide>
        <p15:guide id="6" pos="7421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680" userDrawn="1">
          <p15:clr>
            <a:srgbClr val="F26B43"/>
          </p15:clr>
        </p15:guide>
        <p15:guide id="9" orient="horz" pos="3916" userDrawn="1">
          <p15:clr>
            <a:srgbClr val="F26B43"/>
          </p15:clr>
        </p15:guide>
        <p15:guide id="10" orient="horz" pos="4094" userDrawn="1">
          <p15:clr>
            <a:srgbClr val="F26B43"/>
          </p15:clr>
        </p15:guide>
        <p15:guide id="11" pos="5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nextion.tech/instruction-set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1">
            <a:extLst>
              <a:ext uri="{FF2B5EF4-FFF2-40B4-BE49-F238E27FC236}">
                <a16:creationId xmlns:a16="http://schemas.microsoft.com/office/drawing/2014/main" id="{A51DA613-011A-5841-A3FA-68B2D005A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SPRO1</a:t>
            </a:r>
            <a:br>
              <a:rPr lang="en-GB" dirty="0"/>
            </a:br>
            <a:r>
              <a:rPr lang="en-GB" dirty="0"/>
              <a:t>Task 2: Programming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F08C6-7869-42F2-829E-6683126F4D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3C7CD7C-F7E2-4FF3-B441-BD5C13FCA230}" type="datetime1">
              <a:rPr lang="en-GB" smtClean="0"/>
              <a:t>29/09/2025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12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3"/>
            <a:ext cx="6273486" cy="1042988"/>
          </a:xfrm>
        </p:spPr>
        <p:txBody>
          <a:bodyPr/>
          <a:lstStyle/>
          <a:p>
            <a:r>
              <a:rPr lang="en-US" dirty="0" err="1"/>
              <a:t>Printf</a:t>
            </a:r>
            <a:r>
              <a:rPr lang="en-US" dirty="0"/>
              <a:t> – sending text to PC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CA166-FF69-4D5E-AB37-4112D7607C7D}"/>
              </a:ext>
            </a:extLst>
          </p:cNvPr>
          <p:cNvSpPr txBox="1"/>
          <p:nvPr/>
        </p:nvSpPr>
        <p:spPr>
          <a:xfrm>
            <a:off x="787094" y="4462313"/>
            <a:ext cx="10624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en-US" sz="18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 program has been running for %d seconds\n"</a:t>
            </a:r>
            <a:r>
              <a:rPr lang="en-US" sz="18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8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seconds_counter</a:t>
            </a:r>
            <a:r>
              <a:rPr lang="en-US" sz="18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5F4D2-FCD7-4889-9436-6B103F82AB2B}"/>
              </a:ext>
            </a:extLst>
          </p:cNvPr>
          <p:cNvSpPr txBox="1"/>
          <p:nvPr/>
        </p:nvSpPr>
        <p:spPr>
          <a:xfrm>
            <a:off x="1698171" y="2316756"/>
            <a:ext cx="7881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</a:t>
            </a:r>
            <a:r>
              <a:rPr kumimoji="0" lang="da-DK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arguments/parameters. Format is: </a:t>
            </a:r>
            <a:r>
              <a:rPr kumimoji="0" lang="da-DK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printf</a:t>
            </a:r>
            <a:r>
              <a:rPr kumimoji="0" lang="da-DK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da-DK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string</a:t>
            </a:r>
            <a:r>
              <a:rPr kumimoji="0" lang="da-DK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parameter1, parameter2,…)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D4E78-C3BE-4D90-B954-DF62B8AEEA0A}"/>
              </a:ext>
            </a:extLst>
          </p:cNvPr>
          <p:cNvSpPr txBox="1"/>
          <p:nvPr/>
        </p:nvSpPr>
        <p:spPr>
          <a:xfrm>
            <a:off x="2720070" y="5146568"/>
            <a:ext cx="38709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String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want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send,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including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special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indicators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BE12555-382F-40D4-B951-FBD25816BF6C}"/>
              </a:ext>
            </a:extLst>
          </p:cNvPr>
          <p:cNvSpPr/>
          <p:nvPr/>
        </p:nvSpPr>
        <p:spPr>
          <a:xfrm rot="5400000">
            <a:off x="4449581" y="2102519"/>
            <a:ext cx="411938" cy="576137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DB8C7-37ED-4DD3-A52B-B6A51C618BEA}"/>
              </a:ext>
            </a:extLst>
          </p:cNvPr>
          <p:cNvSpPr txBox="1"/>
          <p:nvPr/>
        </p:nvSpPr>
        <p:spPr>
          <a:xfrm>
            <a:off x="5638800" y="3518447"/>
            <a:ext cx="3870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%d: special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indicator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”decimal”. This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converts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first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parameter to a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inserts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here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7CC02C-DED4-404F-9577-44E0C9EA4F97}"/>
              </a:ext>
            </a:extLst>
          </p:cNvPr>
          <p:cNvCxnSpPr/>
          <p:nvPr/>
        </p:nvCxnSpPr>
        <p:spPr>
          <a:xfrm flipH="1">
            <a:off x="6248400" y="3980112"/>
            <a:ext cx="667200" cy="548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05BF7-0AD5-465F-8CDF-DA5AEB1F87B4}"/>
              </a:ext>
            </a:extLst>
          </p:cNvPr>
          <p:cNvCxnSpPr/>
          <p:nvPr/>
        </p:nvCxnSpPr>
        <p:spPr>
          <a:xfrm>
            <a:off x="7950926" y="3947040"/>
            <a:ext cx="809897" cy="595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0975ED-B6E7-48C4-A6ED-9043C914DB1D}"/>
              </a:ext>
            </a:extLst>
          </p:cNvPr>
          <p:cNvSpPr txBox="1"/>
          <p:nvPr/>
        </p:nvSpPr>
        <p:spPr>
          <a:xfrm>
            <a:off x="8134097" y="5189175"/>
            <a:ext cx="2043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Character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new line: \n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CC9021-37E6-4E06-890A-35B2D6314773}"/>
              </a:ext>
            </a:extLst>
          </p:cNvPr>
          <p:cNvCxnSpPr>
            <a:stCxn id="20" idx="1"/>
          </p:cNvCxnSpPr>
          <p:nvPr/>
        </p:nvCxnSpPr>
        <p:spPr>
          <a:xfrm flipH="1" flipV="1">
            <a:off x="7574279" y="4777236"/>
            <a:ext cx="559818" cy="550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C663E0-80C6-4F3F-80FF-106D17D2D313}"/>
              </a:ext>
            </a:extLst>
          </p:cNvPr>
          <p:cNvSpPr txBox="1"/>
          <p:nvPr/>
        </p:nvSpPr>
        <p:spPr>
          <a:xfrm>
            <a:off x="334627" y="5699224"/>
            <a:ext cx="5761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Note: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printf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also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has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specifiers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floating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point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numbers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do not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need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it in the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but Alin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tell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about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it. It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also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some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extra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setup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the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as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the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previous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B8F3C-FD71-6080-97D8-F493E2DFC334}"/>
              </a:ext>
            </a:extLst>
          </p:cNvPr>
          <p:cNvSpPr txBox="1"/>
          <p:nvPr/>
        </p:nvSpPr>
        <p:spPr>
          <a:xfrm>
            <a:off x="4416594" y="666259"/>
            <a:ext cx="5761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IMPORTANT: The Baud Rate set up on the PC and the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the Arduino have to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the same,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otherwise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it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will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not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! The same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accounts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the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Nextion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Display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communicating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that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8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Compiling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EC35A1-CE3D-F5A5-57E7-8D131E052E03}"/>
              </a:ext>
            </a:extLst>
          </p:cNvPr>
          <p:cNvSpPr txBox="1">
            <a:spLocks/>
          </p:cNvSpPr>
          <p:nvPr/>
        </p:nvSpPr>
        <p:spPr>
          <a:xfrm>
            <a:off x="5365551" y="6127280"/>
            <a:ext cx="4693920" cy="322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Visual Studio Code: Compiling and deploying is done on the lower bar (checkmark and arrow) 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1"/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34E5D-5339-A23B-5422-12509930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46" y="248707"/>
            <a:ext cx="6487430" cy="54585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1BB1A9-67B6-4D63-B727-9A8346C0B79A}"/>
              </a:ext>
            </a:extLst>
          </p:cNvPr>
          <p:cNvCxnSpPr>
            <a:cxnSpLocks/>
          </p:cNvCxnSpPr>
          <p:nvPr/>
        </p:nvCxnSpPr>
        <p:spPr>
          <a:xfrm flipV="1">
            <a:off x="6794205" y="5707294"/>
            <a:ext cx="0" cy="331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0451F2-A986-1CC2-7E0D-FBBCFDFDB10C}"/>
              </a:ext>
            </a:extLst>
          </p:cNvPr>
          <p:cNvCxnSpPr>
            <a:cxnSpLocks/>
          </p:cNvCxnSpPr>
          <p:nvPr/>
        </p:nvCxnSpPr>
        <p:spPr>
          <a:xfrm flipV="1">
            <a:off x="7095460" y="5715563"/>
            <a:ext cx="0" cy="331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9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259CA7-E0E3-6878-3264-72DF0F63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566" b="-38566"/>
          <a:stretch/>
        </p:blipFill>
        <p:spPr>
          <a:xfrm>
            <a:off x="3671885" y="650477"/>
            <a:ext cx="6568784" cy="5527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Result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393" y="4590134"/>
            <a:ext cx="5271276" cy="289324"/>
          </a:xfrm>
        </p:spPr>
        <p:txBody>
          <a:bodyPr/>
          <a:lstStyle/>
          <a:p>
            <a:r>
              <a:rPr lang="en-US" dirty="0"/>
              <a:t>There is a built-in serial monitor</a:t>
            </a:r>
          </a:p>
          <a:p>
            <a:pPr lvl="1"/>
            <a:r>
              <a:rPr lang="en-US" dirty="0"/>
              <a:t>Play around with the code above.</a:t>
            </a:r>
          </a:p>
          <a:p>
            <a:pPr lvl="1"/>
            <a:r>
              <a:rPr lang="en-US" dirty="0"/>
              <a:t>You can copy paste this into the provided, empty, sample project and move on from there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9CFA46-E084-2848-96AF-85A68B5578C5}"/>
              </a:ext>
            </a:extLst>
          </p:cNvPr>
          <p:cNvCxnSpPr>
            <a:cxnSpLocks/>
          </p:cNvCxnSpPr>
          <p:nvPr/>
        </p:nvCxnSpPr>
        <p:spPr>
          <a:xfrm flipV="1">
            <a:off x="6915600" y="4141944"/>
            <a:ext cx="0" cy="331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6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CEFF-89B8-4D1C-BE70-951A5013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da-DK" dirty="0"/>
              <a:t>Arduino Pin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0A7E-0BA6-4672-9A1A-1429500F2C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a-DK" dirty="0"/>
              <a:t>Orange </a:t>
            </a:r>
            <a:r>
              <a:rPr lang="da-DK" dirty="0" err="1"/>
              <a:t>indicators</a:t>
            </a:r>
            <a:r>
              <a:rPr lang="da-DK" dirty="0"/>
              <a:t> </a:t>
            </a:r>
            <a:r>
              <a:rPr lang="da-DK" dirty="0" err="1"/>
              <a:t>denote</a:t>
            </a:r>
            <a:r>
              <a:rPr lang="da-DK" dirty="0"/>
              <a:t> </a:t>
            </a:r>
            <a:r>
              <a:rPr lang="da-DK" dirty="0" err="1"/>
              <a:t>names</a:t>
            </a:r>
            <a:r>
              <a:rPr lang="da-DK" dirty="0"/>
              <a:t> of PINS as in </a:t>
            </a:r>
            <a:r>
              <a:rPr lang="da-DK" dirty="0" err="1"/>
              <a:t>datasheet</a:t>
            </a:r>
            <a:endParaRPr lang="da-DK" dirty="0"/>
          </a:p>
          <a:p>
            <a:r>
              <a:rPr lang="da-DK" dirty="0"/>
              <a:t>Magenta, Green, and </a:t>
            </a:r>
            <a:r>
              <a:rPr lang="da-DK" dirty="0" err="1"/>
              <a:t>yellow</a:t>
            </a:r>
            <a:r>
              <a:rPr lang="da-DK" dirty="0"/>
              <a:t> </a:t>
            </a:r>
            <a:r>
              <a:rPr lang="da-DK" dirty="0" err="1"/>
              <a:t>indicators</a:t>
            </a:r>
            <a:r>
              <a:rPr lang="da-DK" dirty="0"/>
              <a:t> </a:t>
            </a:r>
            <a:r>
              <a:rPr lang="da-DK" dirty="0" err="1"/>
              <a:t>denote</a:t>
            </a:r>
            <a:r>
              <a:rPr lang="da-DK" dirty="0"/>
              <a:t> </a:t>
            </a:r>
            <a:r>
              <a:rPr lang="da-DK" dirty="0" err="1"/>
              <a:t>alternate</a:t>
            </a:r>
            <a:r>
              <a:rPr lang="da-DK" dirty="0"/>
              <a:t> pin </a:t>
            </a:r>
            <a:r>
              <a:rPr lang="da-DK" dirty="0" err="1"/>
              <a:t>functions</a:t>
            </a:r>
            <a:r>
              <a:rPr lang="da-DK" dirty="0"/>
              <a:t> – more </a:t>
            </a:r>
            <a:r>
              <a:rPr lang="da-DK" dirty="0" err="1"/>
              <a:t>details</a:t>
            </a:r>
            <a:r>
              <a:rPr lang="da-DK" dirty="0"/>
              <a:t> </a:t>
            </a:r>
            <a:r>
              <a:rPr lang="da-DK" dirty="0" err="1"/>
              <a:t>later</a:t>
            </a:r>
            <a:endParaRPr lang="da-DK" dirty="0"/>
          </a:p>
          <a:p>
            <a:r>
              <a:rPr lang="da-DK" dirty="0"/>
              <a:t>Cyan and White </a:t>
            </a:r>
            <a:r>
              <a:rPr lang="da-DK" dirty="0" err="1"/>
              <a:t>indicators</a:t>
            </a:r>
            <a:r>
              <a:rPr lang="da-DK" dirty="0"/>
              <a:t> </a:t>
            </a:r>
            <a:r>
              <a:rPr lang="da-DK" dirty="0" err="1"/>
              <a:t>denote</a:t>
            </a:r>
            <a:r>
              <a:rPr lang="da-DK" dirty="0"/>
              <a:t> Arduino-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names</a:t>
            </a:r>
            <a:r>
              <a:rPr lang="da-DK" dirty="0"/>
              <a:t> – </a:t>
            </a:r>
            <a:r>
              <a:rPr lang="da-DK" dirty="0" err="1"/>
              <a:t>we</a:t>
            </a:r>
            <a:r>
              <a:rPr lang="da-DK" dirty="0"/>
              <a:t> do not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, but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indicated</a:t>
            </a:r>
            <a:r>
              <a:rPr lang="da-DK" dirty="0"/>
              <a:t> on the board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58D7-8094-41B4-8C55-8B229BCD2C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FC9D73C5-0542-4841-96D9-D5813B0E1A52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2E5C2-A58B-4469-B6F0-87240B0CF4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91426-4189-4977-94AB-A0B388041C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7EC4A81-5E03-4BD6-A67C-B806CA9ED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4" y="2354596"/>
            <a:ext cx="3788068" cy="37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77E8-74FE-4AD3-A1E3-F43890FB0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Overall tasks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B496-67BA-4EBD-ADCB-E5C0B1F68A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7855" y="1013427"/>
            <a:ext cx="4693920" cy="4141788"/>
          </a:xfrm>
        </p:spPr>
        <p:txBody>
          <a:bodyPr/>
          <a:lstStyle/>
          <a:p>
            <a:r>
              <a:rPr lang="en-GB" dirty="0"/>
              <a:t>Connection tasks:</a:t>
            </a:r>
          </a:p>
          <a:p>
            <a:pPr lvl="1"/>
            <a:r>
              <a:rPr lang="en-GB" dirty="0"/>
              <a:t>Connect optocoupler to Arduino using PB0 to D0 output</a:t>
            </a:r>
          </a:p>
          <a:p>
            <a:pPr lvl="1"/>
            <a:r>
              <a:rPr lang="en-GB" dirty="0"/>
              <a:t>Connect Arduino pin driver to L298 PD5 or PD6</a:t>
            </a:r>
          </a:p>
          <a:p>
            <a:pPr lvl="1"/>
            <a:r>
              <a:rPr lang="en-GB" dirty="0"/>
              <a:t>Connect Display to UART ports</a:t>
            </a:r>
          </a:p>
          <a:p>
            <a:endParaRPr lang="da-DK" dirty="0"/>
          </a:p>
          <a:p>
            <a:r>
              <a:rPr lang="da-DK" dirty="0"/>
              <a:t>Programming tasks:</a:t>
            </a:r>
          </a:p>
          <a:p>
            <a:pPr lvl="1"/>
            <a:r>
              <a:rPr lang="en-GB" dirty="0"/>
              <a:t>Enable Communication to </a:t>
            </a:r>
            <a:r>
              <a:rPr lang="en-GB" dirty="0" err="1"/>
              <a:t>Nextion</a:t>
            </a:r>
            <a:r>
              <a:rPr lang="en-GB" dirty="0"/>
              <a:t> LCD display</a:t>
            </a:r>
          </a:p>
          <a:p>
            <a:pPr lvl="2"/>
            <a:r>
              <a:rPr lang="en-GB" dirty="0"/>
              <a:t>You should use the debug functionality of the LCD display software as well. </a:t>
            </a:r>
          </a:p>
          <a:p>
            <a:pPr lvl="1"/>
            <a:r>
              <a:rPr lang="da-DK" dirty="0" err="1"/>
              <a:t>Enable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r>
              <a:rPr lang="da-DK" dirty="0"/>
              <a:t> PWM output to </a:t>
            </a:r>
            <a:r>
              <a:rPr lang="da-DK" dirty="0" err="1"/>
              <a:t>control</a:t>
            </a:r>
            <a:r>
              <a:rPr lang="da-DK" dirty="0"/>
              <a:t> motor speed</a:t>
            </a:r>
          </a:p>
          <a:p>
            <a:pPr lvl="1"/>
            <a:r>
              <a:rPr lang="da-DK" dirty="0" err="1"/>
              <a:t>Enable</a:t>
            </a:r>
            <a:r>
              <a:rPr lang="da-DK" dirty="0"/>
              <a:t> </a:t>
            </a:r>
            <a:r>
              <a:rPr lang="da-DK" dirty="0" err="1"/>
              <a:t>reading</a:t>
            </a:r>
            <a:r>
              <a:rPr lang="da-DK" dirty="0"/>
              <a:t> and timing with </a:t>
            </a:r>
            <a:r>
              <a:rPr lang="da-DK" dirty="0" err="1"/>
              <a:t>optocoupler</a:t>
            </a:r>
            <a:r>
              <a:rPr lang="da-DK" dirty="0"/>
              <a:t> board</a:t>
            </a:r>
          </a:p>
          <a:p>
            <a:pPr lvl="1"/>
            <a:r>
              <a:rPr lang="da-DK" dirty="0"/>
              <a:t>Read </a:t>
            </a:r>
            <a:r>
              <a:rPr lang="da-DK" dirty="0" err="1"/>
              <a:t>voltage</a:t>
            </a:r>
            <a:r>
              <a:rPr lang="da-DK" dirty="0"/>
              <a:t> from ADC0 (PC0)</a:t>
            </a:r>
          </a:p>
          <a:p>
            <a:r>
              <a:rPr lang="da-DK" dirty="0"/>
              <a:t>Overall:</a:t>
            </a:r>
          </a:p>
          <a:p>
            <a:pPr lvl="1"/>
            <a:r>
              <a:rPr lang="da-DK" dirty="0" err="1"/>
              <a:t>Get</a:t>
            </a:r>
            <a:r>
              <a:rPr lang="da-DK" dirty="0"/>
              <a:t> motor to run and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able</a:t>
            </a:r>
            <a:r>
              <a:rPr lang="da-DK" dirty="0"/>
              <a:t> to program it to </a:t>
            </a:r>
            <a:r>
              <a:rPr lang="da-DK" dirty="0" err="1"/>
              <a:t>different</a:t>
            </a:r>
            <a:r>
              <a:rPr lang="da-DK" dirty="0"/>
              <a:t> speeds (not </a:t>
            </a:r>
            <a:r>
              <a:rPr lang="da-DK" dirty="0" err="1"/>
              <a:t>specified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Measure the </a:t>
            </a:r>
            <a:r>
              <a:rPr lang="da-DK" dirty="0" err="1"/>
              <a:t>rotational</a:t>
            </a:r>
            <a:r>
              <a:rPr lang="da-DK" dirty="0"/>
              <a:t> speed </a:t>
            </a:r>
            <a:r>
              <a:rPr lang="da-DK" dirty="0" err="1"/>
              <a:t>using</a:t>
            </a:r>
            <a:r>
              <a:rPr lang="da-DK" dirty="0"/>
              <a:t> the </a:t>
            </a:r>
            <a:r>
              <a:rPr lang="da-DK" dirty="0" err="1"/>
              <a:t>optocoupler</a:t>
            </a:r>
            <a:r>
              <a:rPr lang="da-DK" dirty="0"/>
              <a:t> and </a:t>
            </a:r>
            <a:r>
              <a:rPr lang="da-DK" dirty="0" err="1"/>
              <a:t>encoder</a:t>
            </a:r>
            <a:r>
              <a:rPr lang="da-DK" dirty="0"/>
              <a:t> </a:t>
            </a:r>
            <a:r>
              <a:rPr lang="da-DK" dirty="0" err="1"/>
              <a:t>wheel</a:t>
            </a:r>
            <a:r>
              <a:rPr lang="da-DK" dirty="0"/>
              <a:t> from </a:t>
            </a:r>
            <a:r>
              <a:rPr lang="da-DK" dirty="0" err="1"/>
              <a:t>mechanical</a:t>
            </a:r>
            <a:r>
              <a:rPr lang="da-DK" dirty="0"/>
              <a:t> tasks. </a:t>
            </a:r>
          </a:p>
          <a:p>
            <a:pPr lvl="1"/>
            <a:r>
              <a:rPr lang="da-DK" dirty="0"/>
              <a:t>Display the speed at the </a:t>
            </a:r>
            <a:r>
              <a:rPr lang="da-DK" dirty="0" err="1"/>
              <a:t>Nextion</a:t>
            </a:r>
            <a:r>
              <a:rPr lang="da-DK" dirty="0"/>
              <a:t> LCD screen</a:t>
            </a:r>
          </a:p>
          <a:p>
            <a:pPr lvl="1"/>
            <a:r>
              <a:rPr lang="da-DK" dirty="0"/>
              <a:t>Display 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on </a:t>
            </a:r>
            <a:r>
              <a:rPr lang="da-DK" dirty="0" err="1"/>
              <a:t>Nextion</a:t>
            </a:r>
            <a:r>
              <a:rPr lang="da-DK" dirty="0"/>
              <a:t> LCD screen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BCC02-F62D-4A30-B51A-349F8637B2F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2C47BD08-FD2C-437A-A3C6-DF6B5FE4E3C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B7E11-6779-4F4E-BB6E-D4F92D2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0B219-0A31-49DF-A5A5-22D6ECCEEE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58BC8C-3BDA-40A6-A960-39348B4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6" y="2603662"/>
            <a:ext cx="3304110" cy="33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77E8-74FE-4AD3-A1E3-F43890FB0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Specific Tasks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B496-67BA-4EBD-ADCB-E5C0B1F68A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0024" y="1013427"/>
            <a:ext cx="6581752" cy="5154460"/>
          </a:xfrm>
        </p:spPr>
        <p:txBody>
          <a:bodyPr vert="horz" lIns="0" tIns="0" rIns="0" bIns="0" rtlCol="0" anchor="t">
            <a:noAutofit/>
          </a:bodyPr>
          <a:lstStyle/>
          <a:p>
            <a:pPr marL="251460" indent="-251460"/>
            <a:r>
              <a:rPr lang="en-GB" dirty="0"/>
              <a:t>Individual tasks</a:t>
            </a:r>
            <a:endParaRPr lang="en-US" dirty="0"/>
          </a:p>
          <a:p>
            <a:pPr marL="594360" lvl="1" indent="-342900">
              <a:buFont typeface="+mj-lt"/>
              <a:buAutoNum type="arabicPeriod"/>
            </a:pPr>
            <a:r>
              <a:rPr lang="en-GB" dirty="0"/>
              <a:t>Display two numbers on the </a:t>
            </a:r>
            <a:r>
              <a:rPr lang="en-GB" dirty="0" err="1"/>
              <a:t>Nextion</a:t>
            </a:r>
            <a:r>
              <a:rPr lang="en-GB" dirty="0"/>
              <a:t> Display using UART communication. One number should be integer and one should include decimal places. Start on the </a:t>
            </a:r>
            <a:r>
              <a:rPr lang="en-GB" dirty="0" err="1"/>
              <a:t>Nextion</a:t>
            </a:r>
            <a:r>
              <a:rPr lang="en-GB" dirty="0"/>
              <a:t> debugger, but should be on the display at the end</a:t>
            </a:r>
            <a:endParaRPr lang="en-GB" dirty="0">
              <a:cs typeface="Arial"/>
            </a:endParaRPr>
          </a:p>
          <a:p>
            <a:pPr marL="594360" lvl="1" indent="-342900">
              <a:buFont typeface="+mj-lt"/>
              <a:buAutoNum type="arabicPeriod"/>
            </a:pPr>
            <a:r>
              <a:rPr lang="en-GB" dirty="0"/>
              <a:t>Read an integer number from the </a:t>
            </a:r>
            <a:r>
              <a:rPr lang="en-GB" dirty="0" err="1"/>
              <a:t>Nextion</a:t>
            </a:r>
            <a:r>
              <a:rPr lang="en-GB" dirty="0"/>
              <a:t> Display using UART communication. Start on the </a:t>
            </a:r>
            <a:r>
              <a:rPr lang="en-GB" dirty="0" err="1"/>
              <a:t>Nextion</a:t>
            </a:r>
            <a:r>
              <a:rPr lang="en-GB" dirty="0"/>
              <a:t> debugger, but should be on the display at the end (same as 1)</a:t>
            </a:r>
            <a:endParaRPr lang="en-GB" dirty="0">
              <a:cs typeface="Arial"/>
            </a:endParaRPr>
          </a:p>
          <a:p>
            <a:pPr marL="594360" lvl="1" indent="-342900">
              <a:buFont typeface="+mj-lt"/>
              <a:buAutoNum type="arabicPeriod"/>
            </a:pPr>
            <a:r>
              <a:rPr lang="en-GB" dirty="0"/>
              <a:t>Measure time between two encoder wheel holes using the optocoupler. For this task, the resulting time can be sent to usual terminal. </a:t>
            </a:r>
          </a:p>
          <a:p>
            <a:pPr marL="594360" lvl="1" indent="-342900">
              <a:buFont typeface="+mj-lt"/>
              <a:buAutoNum type="arabicPeriod"/>
            </a:pPr>
            <a:r>
              <a:rPr lang="da-DK" dirty="0"/>
              <a:t>Setup and </a:t>
            </a:r>
            <a:r>
              <a:rPr lang="da-DK" dirty="0" err="1"/>
              <a:t>read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on ADC0 (PC0) pin. This </a:t>
            </a:r>
            <a:r>
              <a:rPr lang="da-DK" dirty="0" err="1"/>
              <a:t>will</a:t>
            </a:r>
            <a:r>
              <a:rPr lang="da-DK" dirty="0"/>
              <a:t> measure </a:t>
            </a:r>
            <a:r>
              <a:rPr lang="da-DK" dirty="0" err="1"/>
              <a:t>battery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, for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0 and 5 V is ok. Display on terminal is ok</a:t>
            </a:r>
            <a:endParaRPr lang="da-DK" dirty="0">
              <a:cs typeface="Arial"/>
            </a:endParaRPr>
          </a:p>
          <a:p>
            <a:pPr marL="594360" lvl="1" indent="-342900">
              <a:buFont typeface="+mj-lt"/>
              <a:buAutoNum type="arabicPeriod"/>
            </a:pPr>
            <a:r>
              <a:rPr lang="da-DK" dirty="0"/>
              <a:t>Setup a PWM output on PD5 or PD6. Set up a </a:t>
            </a:r>
            <a:r>
              <a:rPr lang="da-DK" dirty="0" err="1"/>
              <a:t>desired</a:t>
            </a:r>
            <a:r>
              <a:rPr lang="da-DK" dirty="0"/>
              <a:t> </a:t>
            </a:r>
            <a:r>
              <a:rPr lang="da-DK" dirty="0" err="1"/>
              <a:t>frequency</a:t>
            </a:r>
            <a:r>
              <a:rPr lang="da-DK" dirty="0"/>
              <a:t> and a </a:t>
            </a:r>
            <a:r>
              <a:rPr lang="da-DK" dirty="0" err="1"/>
              <a:t>duty</a:t>
            </a:r>
            <a:r>
              <a:rPr lang="da-DK" dirty="0"/>
              <a:t> </a:t>
            </a:r>
            <a:r>
              <a:rPr lang="da-DK" dirty="0" err="1"/>
              <a:t>cycle</a:t>
            </a:r>
            <a:r>
              <a:rPr lang="da-DK" dirty="0"/>
              <a:t> of 20%. Connect to L298 </a:t>
            </a:r>
            <a:r>
              <a:rPr lang="da-DK" dirty="0" err="1"/>
              <a:t>module</a:t>
            </a:r>
            <a:r>
              <a:rPr lang="da-DK" dirty="0"/>
              <a:t> and </a:t>
            </a:r>
            <a:r>
              <a:rPr lang="da-DK" dirty="0" err="1"/>
              <a:t>observe</a:t>
            </a:r>
            <a:r>
              <a:rPr lang="da-DK" dirty="0"/>
              <a:t> </a:t>
            </a:r>
            <a:r>
              <a:rPr lang="da-DK" dirty="0" err="1"/>
              <a:t>changing</a:t>
            </a:r>
            <a:r>
              <a:rPr lang="da-DK" dirty="0"/>
              <a:t> motor speed</a:t>
            </a:r>
          </a:p>
          <a:p>
            <a:pPr marL="594360" lvl="1" indent="-342900">
              <a:buFont typeface="+mj-lt"/>
              <a:buAutoNum type="arabicPeriod"/>
            </a:pPr>
            <a:r>
              <a:rPr lang="da-DK" dirty="0" err="1">
                <a:cs typeface="Arial"/>
              </a:rPr>
              <a:t>Detect</a:t>
            </a:r>
            <a:r>
              <a:rPr lang="da-DK" dirty="0">
                <a:cs typeface="Arial"/>
              </a:rPr>
              <a:t> a </a:t>
            </a:r>
            <a:r>
              <a:rPr lang="da-DK" dirty="0" err="1">
                <a:cs typeface="Arial"/>
              </a:rPr>
              <a:t>button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press</a:t>
            </a:r>
            <a:r>
              <a:rPr lang="da-DK" dirty="0">
                <a:cs typeface="Arial"/>
              </a:rPr>
              <a:t> from the </a:t>
            </a:r>
            <a:r>
              <a:rPr lang="da-DK" dirty="0" err="1">
                <a:cs typeface="Arial"/>
              </a:rPr>
              <a:t>Nextion</a:t>
            </a:r>
            <a:r>
              <a:rPr lang="da-DK" dirty="0">
                <a:cs typeface="Arial"/>
              </a:rPr>
              <a:t> display, </a:t>
            </a:r>
            <a:r>
              <a:rPr lang="da-DK" dirty="0" err="1">
                <a:cs typeface="Arial"/>
              </a:rPr>
              <a:t>indicating</a:t>
            </a:r>
            <a:r>
              <a:rPr lang="da-DK" dirty="0">
                <a:cs typeface="Arial"/>
              </a:rPr>
              <a:t> to start the </a:t>
            </a:r>
            <a:r>
              <a:rPr lang="da-DK" dirty="0" err="1">
                <a:cs typeface="Arial"/>
              </a:rPr>
              <a:t>programm</a:t>
            </a:r>
            <a:r>
              <a:rPr lang="da-DK" dirty="0">
                <a:cs typeface="Arial"/>
              </a:rPr>
              <a:t> (i.e. </a:t>
            </a:r>
            <a:r>
              <a:rPr lang="da-DK" dirty="0" err="1">
                <a:cs typeface="Arial"/>
              </a:rPr>
              <a:t>make</a:t>
            </a:r>
            <a:r>
              <a:rPr lang="da-DK" dirty="0">
                <a:cs typeface="Arial"/>
              </a:rPr>
              <a:t> a ”start” </a:t>
            </a:r>
            <a:r>
              <a:rPr lang="da-DK" dirty="0" err="1">
                <a:cs typeface="Arial"/>
              </a:rPr>
              <a:t>button</a:t>
            </a:r>
            <a:r>
              <a:rPr lang="da-DK" dirty="0">
                <a:cs typeface="Arial"/>
              </a:rPr>
              <a:t> on the display and </a:t>
            </a:r>
            <a:r>
              <a:rPr lang="da-DK" dirty="0" err="1">
                <a:cs typeface="Arial"/>
              </a:rPr>
              <a:t>execute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other</a:t>
            </a:r>
            <a:r>
              <a:rPr lang="da-DK" dirty="0">
                <a:cs typeface="Arial"/>
              </a:rPr>
              <a:t> tasks </a:t>
            </a:r>
            <a:r>
              <a:rPr lang="da-DK" dirty="0" err="1">
                <a:cs typeface="Arial"/>
              </a:rPr>
              <a:t>after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this</a:t>
            </a:r>
            <a:r>
              <a:rPr lang="da-DK" dirty="0">
                <a:cs typeface="Arial"/>
              </a:rPr>
              <a:t>, for </a:t>
            </a:r>
            <a:r>
              <a:rPr lang="da-DK" dirty="0" err="1">
                <a:cs typeface="Arial"/>
              </a:rPr>
              <a:t>example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measuring</a:t>
            </a:r>
            <a:r>
              <a:rPr lang="da-DK" dirty="0">
                <a:cs typeface="Arial"/>
              </a:rPr>
              <a:t> and </a:t>
            </a:r>
            <a:r>
              <a:rPr lang="da-DK" dirty="0" err="1">
                <a:cs typeface="Arial"/>
              </a:rPr>
              <a:t>displaying</a:t>
            </a:r>
            <a:r>
              <a:rPr lang="da-DK" dirty="0">
                <a:cs typeface="Arial"/>
              </a:rPr>
              <a:t> motor speed)</a:t>
            </a:r>
          </a:p>
          <a:p>
            <a:pPr marL="594360" lvl="1" indent="-342900">
              <a:buFont typeface="+mj-lt"/>
              <a:buAutoNum type="arabicPeriod"/>
            </a:pPr>
            <a:r>
              <a:rPr lang="da-DK" dirty="0" err="1">
                <a:cs typeface="Arial"/>
              </a:rPr>
              <a:t>Combine</a:t>
            </a:r>
            <a:r>
              <a:rPr lang="da-DK" dirty="0">
                <a:cs typeface="Arial"/>
              </a:rPr>
              <a:t> the </a:t>
            </a:r>
            <a:r>
              <a:rPr lang="da-DK" dirty="0" err="1">
                <a:cs typeface="Arial"/>
              </a:rPr>
              <a:t>other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results</a:t>
            </a:r>
            <a:r>
              <a:rPr lang="da-DK" dirty="0">
                <a:cs typeface="Arial"/>
              </a:rPr>
              <a:t> to display speed on display</a:t>
            </a:r>
          </a:p>
          <a:p>
            <a:pPr marL="594360" lvl="1" indent="-342900">
              <a:buFont typeface="+mj-lt"/>
              <a:buAutoNum type="arabicPeriod"/>
            </a:pPr>
            <a:r>
              <a:rPr lang="da-DK" dirty="0">
                <a:cs typeface="Arial"/>
              </a:rPr>
              <a:t>(</a:t>
            </a:r>
            <a:r>
              <a:rPr lang="da-DK" dirty="0" err="1">
                <a:cs typeface="Arial"/>
              </a:rPr>
              <a:t>BSc</a:t>
            </a:r>
            <a:r>
              <a:rPr lang="da-DK" dirty="0">
                <a:cs typeface="Arial"/>
              </a:rPr>
              <a:t> of 8 </a:t>
            </a:r>
            <a:r>
              <a:rPr lang="da-DK" dirty="0" err="1">
                <a:cs typeface="Arial"/>
              </a:rPr>
              <a:t>members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only</a:t>
            </a:r>
            <a:r>
              <a:rPr lang="da-DK" dirty="0">
                <a:cs typeface="Arial"/>
              </a:rPr>
              <a:t>) Measure analog </a:t>
            </a:r>
            <a:r>
              <a:rPr lang="da-DK" dirty="0" err="1">
                <a:cs typeface="Arial"/>
              </a:rPr>
              <a:t>voltage</a:t>
            </a:r>
            <a:r>
              <a:rPr lang="da-DK" dirty="0">
                <a:cs typeface="Arial"/>
              </a:rPr>
              <a:t> in, and </a:t>
            </a:r>
            <a:r>
              <a:rPr lang="da-DK" dirty="0" err="1">
                <a:cs typeface="Arial"/>
              </a:rPr>
              <a:t>determine</a:t>
            </a:r>
            <a:r>
              <a:rPr lang="da-DK" dirty="0">
                <a:cs typeface="Arial"/>
              </a:rPr>
              <a:t> the time </a:t>
            </a:r>
            <a:r>
              <a:rPr lang="da-DK" dirty="0" err="1">
                <a:cs typeface="Arial"/>
              </a:rPr>
              <a:t>between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two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voltage</a:t>
            </a:r>
            <a:r>
              <a:rPr lang="da-DK" dirty="0">
                <a:cs typeface="Arial"/>
              </a:rPr>
              <a:t> pulses </a:t>
            </a:r>
            <a:r>
              <a:rPr lang="da-DK" dirty="0" err="1">
                <a:cs typeface="Arial"/>
              </a:rPr>
              <a:t>when</a:t>
            </a:r>
            <a:r>
              <a:rPr lang="da-DK" dirty="0">
                <a:cs typeface="Arial"/>
              </a:rPr>
              <a:t> the </a:t>
            </a:r>
            <a:r>
              <a:rPr lang="da-DK" dirty="0" err="1">
                <a:cs typeface="Arial"/>
              </a:rPr>
              <a:t>voltage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goes</a:t>
            </a:r>
            <a:r>
              <a:rPr lang="da-DK" dirty="0">
                <a:cs typeface="Arial"/>
              </a:rPr>
              <a:t> from 0 to 3.3 volts</a:t>
            </a:r>
          </a:p>
          <a:p>
            <a:pPr marL="846360" lvl="2" indent="-342900"/>
            <a:r>
              <a:rPr lang="da-DK" dirty="0" err="1">
                <a:cs typeface="Arial"/>
              </a:rPr>
              <a:t>Only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BSc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will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use</a:t>
            </a:r>
            <a:r>
              <a:rPr lang="da-DK" dirty="0">
                <a:cs typeface="Arial"/>
              </a:rPr>
              <a:t> point 8 in the </a:t>
            </a:r>
            <a:r>
              <a:rPr lang="da-DK" dirty="0" err="1">
                <a:cs typeface="Arial"/>
              </a:rPr>
              <a:t>project</a:t>
            </a:r>
            <a:r>
              <a:rPr lang="da-DK" dirty="0">
                <a:cs typeface="Arial"/>
              </a:rPr>
              <a:t> </a:t>
            </a:r>
            <a:r>
              <a:rPr lang="da-DK" dirty="0" err="1">
                <a:cs typeface="Arial"/>
              </a:rPr>
              <a:t>period</a:t>
            </a:r>
            <a:endParaRPr lang="da-DK" dirty="0">
              <a:cs typeface="Arial"/>
            </a:endParaRPr>
          </a:p>
          <a:p>
            <a:pPr marL="594360" lvl="1" indent="-342900">
              <a:buFont typeface="+mj-lt"/>
              <a:buAutoNum type="arabicPeriod"/>
            </a:pPr>
            <a:endParaRPr lang="da-DK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BCC02-F62D-4A30-B51A-349F8637B2F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2C47BD08-FD2C-437A-A3C6-DF6B5FE4E3C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B7E11-6779-4F4E-BB6E-D4F92D2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0B219-0A31-49DF-A5A5-22D6ECCEEE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58BC8C-3BDA-40A6-A960-39348B4E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6" y="2603662"/>
            <a:ext cx="3304110" cy="33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29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26CB-BD54-4F52-B259-F30110437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da-DK" dirty="0"/>
              <a:t>Signals, </a:t>
            </a:r>
            <a:r>
              <a:rPr lang="da-DK" dirty="0" err="1"/>
              <a:t>Pins</a:t>
            </a:r>
            <a:r>
              <a:rPr lang="da-DK" dirty="0"/>
              <a:t>, </a:t>
            </a:r>
            <a:r>
              <a:rPr lang="da-DK" dirty="0" err="1"/>
              <a:t>voltages</a:t>
            </a:r>
            <a:r>
              <a:rPr lang="da-DK" dirty="0"/>
              <a:t> –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D963-A408-4DBD-9D4C-FB2DADC95F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51460" indent="-251460"/>
            <a:r>
              <a:rPr lang="da-DK" dirty="0"/>
              <a:t>Select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 </a:t>
            </a:r>
            <a:r>
              <a:rPr lang="da-DK" dirty="0" err="1"/>
              <a:t>commonly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:</a:t>
            </a:r>
            <a:endParaRPr lang="en-US"/>
          </a:p>
          <a:p>
            <a:pPr marL="503555" lvl="1" indent="-251460"/>
            <a:r>
              <a:rPr lang="da-DK" dirty="0"/>
              <a:t>24 V, 12 V, 5 V, 3.3 V</a:t>
            </a:r>
            <a:endParaRPr lang="da-DK" dirty="0">
              <a:cs typeface="Arial"/>
            </a:endParaRPr>
          </a:p>
          <a:p>
            <a:pPr marL="251460" indent="-251460"/>
            <a:r>
              <a:rPr lang="da-DK" dirty="0"/>
              <a:t>In digital signals,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those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 for </a:t>
            </a:r>
            <a:r>
              <a:rPr lang="da-DK" dirty="0" err="1"/>
              <a:t>communication</a:t>
            </a:r>
            <a:r>
              <a:rPr lang="da-DK" dirty="0"/>
              <a:t>. </a:t>
            </a:r>
            <a:r>
              <a:rPr lang="da-DK" dirty="0" err="1"/>
              <a:t>Either</a:t>
            </a:r>
            <a:r>
              <a:rPr lang="da-DK" dirty="0"/>
              <a:t> a pin has 5 V on it or 0 V (ground, GND)</a:t>
            </a:r>
            <a:endParaRPr lang="da-DK" dirty="0">
              <a:cs typeface="Arial"/>
            </a:endParaRPr>
          </a:p>
          <a:p>
            <a:pPr marL="503555" lvl="1" indent="-251460"/>
            <a:r>
              <a:rPr lang="da-DK" dirty="0"/>
              <a:t>If </a:t>
            </a:r>
            <a:r>
              <a:rPr lang="da-DK" dirty="0" err="1"/>
              <a:t>there</a:t>
            </a:r>
            <a:r>
              <a:rPr lang="da-DK" dirty="0"/>
              <a:t> is 5 V on it: Digital 1</a:t>
            </a:r>
            <a:endParaRPr lang="da-DK" dirty="0">
              <a:cs typeface="Arial"/>
            </a:endParaRPr>
          </a:p>
          <a:p>
            <a:pPr marL="503555" lvl="1" indent="-251460"/>
            <a:r>
              <a:rPr lang="da-DK" dirty="0"/>
              <a:t>If </a:t>
            </a:r>
            <a:r>
              <a:rPr lang="da-DK" dirty="0" err="1"/>
              <a:t>there</a:t>
            </a:r>
            <a:r>
              <a:rPr lang="da-DK" dirty="0"/>
              <a:t> is 0 V on it: Digital 0</a:t>
            </a:r>
            <a:endParaRPr lang="da-DK" dirty="0">
              <a:cs typeface="Arial"/>
            </a:endParaRPr>
          </a:p>
          <a:p>
            <a:pPr marL="251460" indent="-251460"/>
            <a:r>
              <a:rPr lang="da-DK" dirty="0"/>
              <a:t>For </a:t>
            </a:r>
            <a:r>
              <a:rPr lang="da-DK" dirty="0" err="1"/>
              <a:t>programming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predefined</a:t>
            </a:r>
            <a:r>
              <a:rPr lang="da-DK" dirty="0"/>
              <a:t> variables:</a:t>
            </a:r>
            <a:endParaRPr lang="da-DK" dirty="0">
              <a:cs typeface="Arial"/>
            </a:endParaRPr>
          </a:p>
          <a:p>
            <a:pPr marL="503555" lvl="1" indent="-251460"/>
            <a:r>
              <a:rPr lang="da-DK" dirty="0" err="1"/>
              <a:t>DDRx</a:t>
            </a:r>
            <a:r>
              <a:rPr lang="da-DK" dirty="0"/>
              <a:t> sets the data </a:t>
            </a:r>
            <a:r>
              <a:rPr lang="da-DK" dirty="0" err="1"/>
              <a:t>direction</a:t>
            </a:r>
            <a:r>
              <a:rPr lang="da-DK" dirty="0"/>
              <a:t> (0=input / 1=output)</a:t>
            </a:r>
            <a:endParaRPr lang="da-DK" dirty="0">
              <a:cs typeface="Arial"/>
            </a:endParaRPr>
          </a:p>
          <a:p>
            <a:pPr marL="503555" lvl="1" indent="-251460"/>
            <a:r>
              <a:rPr lang="da-DK" dirty="0" err="1"/>
              <a:t>PORTx</a:t>
            </a:r>
            <a:r>
              <a:rPr lang="da-DK" dirty="0"/>
              <a:t> sets port </a:t>
            </a:r>
            <a:r>
              <a:rPr lang="da-DK" dirty="0" err="1"/>
              <a:t>value</a:t>
            </a:r>
            <a:r>
              <a:rPr lang="da-DK" dirty="0"/>
              <a:t>: high/low </a:t>
            </a:r>
            <a:r>
              <a:rPr lang="da-DK" dirty="0" err="1"/>
              <a:t>if</a:t>
            </a:r>
            <a:r>
              <a:rPr lang="da-DK" dirty="0"/>
              <a:t> output</a:t>
            </a:r>
            <a:endParaRPr lang="da-DK" dirty="0">
              <a:cs typeface="Arial"/>
            </a:endParaRPr>
          </a:p>
          <a:p>
            <a:pPr marL="503555" lvl="1" indent="-251460"/>
            <a:r>
              <a:rPr lang="da-DK" dirty="0" err="1"/>
              <a:t>PORTx</a:t>
            </a:r>
            <a:r>
              <a:rPr lang="da-DK" dirty="0"/>
              <a:t> enables </a:t>
            </a:r>
            <a:r>
              <a:rPr lang="da-DK" dirty="0" err="1"/>
              <a:t>internal</a:t>
            </a:r>
            <a:r>
              <a:rPr lang="da-DK" dirty="0"/>
              <a:t> </a:t>
            </a:r>
            <a:r>
              <a:rPr lang="da-DK" dirty="0" err="1"/>
              <a:t>pull</a:t>
            </a:r>
            <a:r>
              <a:rPr lang="da-DK" dirty="0"/>
              <a:t>-ups </a:t>
            </a:r>
            <a:r>
              <a:rPr lang="da-DK" dirty="0" err="1"/>
              <a:t>if</a:t>
            </a:r>
            <a:r>
              <a:rPr lang="da-DK" dirty="0"/>
              <a:t> input</a:t>
            </a:r>
            <a:endParaRPr lang="da-DK" dirty="0">
              <a:cs typeface="Arial"/>
            </a:endParaRPr>
          </a:p>
          <a:p>
            <a:pPr marL="503555" lvl="1" indent="-251460"/>
            <a:endParaRPr lang="da-DK" dirty="0">
              <a:cs typeface="Arial"/>
            </a:endParaRPr>
          </a:p>
          <a:p>
            <a:pPr marL="503555" lvl="1" indent="-251460"/>
            <a:endParaRPr lang="da-DK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5D0C-AFC2-4F6E-B2DA-95EB8C0B83A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AEDC575A-A2BA-485D-BD51-B2F1EA21E4E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8A700-39C7-40CB-8475-C7601F2EDF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562EC-55C6-4A0A-878C-A075328E66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65AD3-889F-4925-999F-B27D4DDB809A}"/>
              </a:ext>
            </a:extLst>
          </p:cNvPr>
          <p:cNvSpPr txBox="1"/>
          <p:nvPr/>
        </p:nvSpPr>
        <p:spPr>
          <a:xfrm>
            <a:off x="570451" y="3590488"/>
            <a:ext cx="41790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8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da-DK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da-DK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0xFF;</a:t>
            </a:r>
            <a:r>
              <a:rPr lang="da-DK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//Digital 0b11111111</a:t>
            </a:r>
            <a:endParaRPr lang="da-DK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8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PORTD</a:t>
            </a:r>
            <a:r>
              <a:rPr lang="da-DK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da-DK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0xF0;</a:t>
            </a:r>
            <a:r>
              <a:rPr lang="da-DK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//Digital 0b11110000</a:t>
            </a:r>
            <a:endParaRPr lang="da-DK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D981B-9EEC-4D92-9EFC-8D670DE8436B}"/>
              </a:ext>
            </a:extLst>
          </p:cNvPr>
          <p:cNvSpPr txBox="1"/>
          <p:nvPr/>
        </p:nvSpPr>
        <p:spPr>
          <a:xfrm flipH="1">
            <a:off x="570451" y="3344267"/>
            <a:ext cx="1002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600" dirty="0" err="1"/>
              <a:t>Example</a:t>
            </a:r>
            <a:r>
              <a:rPr lang="da-DK" sz="1600" dirty="0"/>
              <a:t>: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E78F0A8-5A79-4BBE-8AEF-14D0B9F98D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1" y="4290317"/>
            <a:ext cx="3357248" cy="188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4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EC06-930F-4B5B-A20A-B9BEEADB3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Optocoupler</a:t>
            </a:r>
            <a:br>
              <a:rPr lang="en-US" dirty="0"/>
            </a:b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F007C-1882-428A-A105-5D294D529E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51460" indent="-251460"/>
            <a:r>
              <a:rPr lang="en-US" dirty="0"/>
              <a:t>Look at the pin descriptions on the board:</a:t>
            </a:r>
            <a:endParaRPr lang="en-US"/>
          </a:p>
          <a:p>
            <a:pPr marL="503555" lvl="1" indent="-251460"/>
            <a:r>
              <a:rPr lang="en-US" dirty="0"/>
              <a:t>VCC: Supply voltage. Connect this to 5 V from Arduino – here blue indicator (usually red)</a:t>
            </a:r>
            <a:endParaRPr lang="en-US" dirty="0">
              <a:cs typeface="Arial"/>
            </a:endParaRPr>
          </a:p>
          <a:p>
            <a:pPr marL="503555" lvl="1" indent="-251460"/>
            <a:r>
              <a:rPr lang="en-US" dirty="0"/>
              <a:t>GND: Ground. Connect to GND pin from Arduino – here black indicator</a:t>
            </a:r>
            <a:endParaRPr lang="en-US" dirty="0">
              <a:cs typeface="Arial"/>
            </a:endParaRPr>
          </a:p>
          <a:p>
            <a:pPr marL="503555" lvl="1" indent="-251460"/>
            <a:r>
              <a:rPr lang="en-US" dirty="0"/>
              <a:t>DO: Digital Out – connect this to PB0 – here red indicator due to multimeter in the sketch</a:t>
            </a:r>
            <a:endParaRPr lang="en-US" dirty="0">
              <a:cs typeface="Arial"/>
            </a:endParaRPr>
          </a:p>
          <a:p>
            <a:pPr marL="503555" lvl="1" indent="-251460"/>
            <a:r>
              <a:rPr lang="en-US" dirty="0"/>
              <a:t>AO: Analogue out – leave open.</a:t>
            </a:r>
            <a:endParaRPr lang="en-US" dirty="0">
              <a:cs typeface="Arial"/>
            </a:endParaRPr>
          </a:p>
          <a:p>
            <a:pPr marL="251460" indent="-251460"/>
            <a:r>
              <a:rPr lang="en-US" dirty="0"/>
              <a:t>There is an LED on the board to indicate whether the optocoupler is open or blocked</a:t>
            </a:r>
            <a:endParaRPr lang="en-US" dirty="0">
              <a:cs typeface="Arial"/>
            </a:endParaRPr>
          </a:p>
          <a:p>
            <a:pPr marL="503555" lvl="1" indent="-251460"/>
            <a:r>
              <a:rPr lang="en-US" dirty="0"/>
              <a:t>Could be used for debugging </a:t>
            </a:r>
            <a:endParaRPr lang="da-DK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3DA9C-61FF-464C-8A87-ED0FE1AF3C0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E443E60B-5834-4158-918E-2163DB536DF7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9960A-7780-45F8-A7F5-C1C02D0792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E633C-6504-4F9E-8E48-14BD5106FB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7" name="Picture 8" descr="Infrared-Slotted-Optical-Speed-Measuring-Sensor-Optocoupler-Module-">
            <a:extLst>
              <a:ext uri="{FF2B5EF4-FFF2-40B4-BE49-F238E27FC236}">
                <a16:creationId xmlns:a16="http://schemas.microsoft.com/office/drawing/2014/main" id="{E9728844-C869-45D9-9521-8F8D224F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50" y="4755165"/>
            <a:ext cx="1396955" cy="13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0E779911-26DD-4555-B7A6-49CE96CB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9" y="2348192"/>
            <a:ext cx="3371802" cy="1896638"/>
          </a:xfrm>
          <a:prstGeom prst="rect">
            <a:avLst/>
          </a:prstGeom>
        </p:spPr>
      </p:pic>
      <p:pic>
        <p:nvPicPr>
          <p:cNvPr id="11" name="Picture 10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72F0F36D-5B29-4E3A-B0CF-160F5F90C9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0" y="4347827"/>
            <a:ext cx="3371801" cy="18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EC06-930F-4B5B-A20A-B9BEEADB3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Optocoupler</a:t>
            </a:r>
            <a:br>
              <a:rPr lang="en-US" dirty="0"/>
            </a:b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F007C-1882-428A-A105-5D294D529E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Coding: PB0 has a special function if set up:</a:t>
            </a:r>
          </a:p>
          <a:p>
            <a:pPr lvl="1"/>
            <a:r>
              <a:rPr lang="en-US" dirty="0"/>
              <a:t>Can copy a counter value into a register when it changes from 0V to 5V or from 5V to 0V</a:t>
            </a:r>
          </a:p>
          <a:p>
            <a:pPr lvl="1"/>
            <a:r>
              <a:rPr lang="en-US" dirty="0"/>
              <a:t>Therefore, ideal to measure time difference between occurring holes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3DA9C-61FF-464C-8A87-ED0FE1AF3C0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E443E60B-5834-4158-918E-2163DB536DF7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9960A-7780-45F8-A7F5-C1C02D0792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E633C-6504-4F9E-8E48-14BD5106FB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" name="Picture 8" descr="Infrared-Slotted-Optical-Speed-Measuring-Sensor-Optocoupler-Module-">
            <a:extLst>
              <a:ext uri="{FF2B5EF4-FFF2-40B4-BE49-F238E27FC236}">
                <a16:creationId xmlns:a16="http://schemas.microsoft.com/office/drawing/2014/main" id="{E9728844-C869-45D9-9521-8F8D224F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50" y="4755165"/>
            <a:ext cx="1396955" cy="13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0E779911-26DD-4555-B7A6-49CE96CB19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9" y="2348192"/>
            <a:ext cx="3371802" cy="1896638"/>
          </a:xfrm>
          <a:prstGeom prst="rect">
            <a:avLst/>
          </a:prstGeom>
        </p:spPr>
      </p:pic>
      <p:pic>
        <p:nvPicPr>
          <p:cNvPr id="11" name="Picture 10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72F0F36D-5B29-4E3A-B0CF-160F5F90C9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0" y="4347827"/>
            <a:ext cx="3371801" cy="189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4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26CB-BD54-4F52-B259-F30110437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da-DK" dirty="0" err="1"/>
              <a:t>Pins</a:t>
            </a:r>
            <a:r>
              <a:rPr lang="da-DK" dirty="0"/>
              <a:t> and special </a:t>
            </a:r>
            <a:r>
              <a:rPr lang="da-DK" dirty="0" err="1"/>
              <a:t>functions</a:t>
            </a:r>
            <a:r>
              <a:rPr lang="da-DK" dirty="0"/>
              <a:t> in </a:t>
            </a:r>
            <a:r>
              <a:rPr lang="da-DK" dirty="0" err="1"/>
              <a:t>embedded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D963-A408-4DBD-9D4C-FB2DADC95F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a-DK" dirty="0" err="1"/>
              <a:t>Pins</a:t>
            </a:r>
            <a:r>
              <a:rPr lang="da-DK" dirty="0"/>
              <a:t> </a:t>
            </a:r>
            <a:r>
              <a:rPr lang="da-DK" dirty="0" err="1"/>
              <a:t>usually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have multiple </a:t>
            </a:r>
            <a:r>
              <a:rPr lang="da-DK" dirty="0" err="1"/>
              <a:t>functions</a:t>
            </a:r>
            <a:r>
              <a:rPr lang="da-DK" dirty="0"/>
              <a:t> –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datasheet</a:t>
            </a:r>
            <a:r>
              <a:rPr lang="da-DK" dirty="0"/>
              <a:t>. The </a:t>
            </a:r>
            <a:r>
              <a:rPr lang="da-DK" dirty="0" err="1"/>
              <a:t>different</a:t>
            </a:r>
            <a:r>
              <a:rPr lang="da-DK" dirty="0"/>
              <a:t> ports and alternative </a:t>
            </a:r>
            <a:r>
              <a:rPr lang="da-DK" dirty="0" err="1"/>
              <a:t>functions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found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PB: Page 65</a:t>
            </a:r>
          </a:p>
          <a:p>
            <a:pPr lvl="1"/>
            <a:r>
              <a:rPr lang="da-DK" dirty="0"/>
              <a:t>PC: Page 68</a:t>
            </a:r>
          </a:p>
          <a:p>
            <a:pPr lvl="1"/>
            <a:r>
              <a:rPr lang="da-DK" dirty="0"/>
              <a:t>PD: Page 70</a:t>
            </a:r>
          </a:p>
          <a:p>
            <a:endParaRPr lang="da-DK" dirty="0"/>
          </a:p>
          <a:p>
            <a:r>
              <a:rPr lang="da-DK" dirty="0"/>
              <a:t>Small task: </a:t>
            </a:r>
          </a:p>
          <a:p>
            <a:pPr lvl="1"/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a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called</a:t>
            </a:r>
            <a:r>
              <a:rPr lang="da-DK" dirty="0"/>
              <a:t> ICP1 – </a:t>
            </a:r>
            <a:r>
              <a:rPr lang="da-DK" dirty="0" err="1"/>
              <a:t>which</a:t>
            </a:r>
            <a:r>
              <a:rPr lang="da-DK" dirty="0"/>
              <a:t> PIN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have to </a:t>
            </a:r>
            <a:r>
              <a:rPr lang="da-DK" dirty="0" err="1"/>
              <a:t>use</a:t>
            </a:r>
            <a:r>
              <a:rPr lang="da-DK" dirty="0"/>
              <a:t>? Hint: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found</a:t>
            </a:r>
            <a:r>
              <a:rPr lang="da-DK" dirty="0"/>
              <a:t> on </a:t>
            </a:r>
            <a:r>
              <a:rPr lang="da-DK" dirty="0" err="1"/>
              <a:t>this</a:t>
            </a:r>
            <a:r>
              <a:rPr lang="da-DK" dirty="0"/>
              <a:t> slide</a:t>
            </a:r>
          </a:p>
          <a:p>
            <a:pPr lvl="1"/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5D0C-AFC2-4F6E-B2DA-95EB8C0B83A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AEDC575A-A2BA-485D-BD51-B2F1EA21E4E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8A700-39C7-40CB-8475-C7601F2EDF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562EC-55C6-4A0A-878C-A075328E66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49E3B1-6B50-46C5-8540-473A7F76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97" y="2882038"/>
            <a:ext cx="54483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05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5A4156DC-F926-75F0-8232-826C1BE0D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0393" y="257384"/>
            <a:ext cx="9796733" cy="1536909"/>
          </a:xfrm>
        </p:spPr>
        <p:txBody>
          <a:bodyPr/>
          <a:lstStyle/>
          <a:p>
            <a:pPr algn="ctr"/>
            <a:r>
              <a:rPr lang="da-DK" altLang="da-DK" sz="5400" dirty="0"/>
              <a:t>Little Primer – as </a:t>
            </a:r>
            <a:r>
              <a:rPr lang="da-DK" altLang="da-DK" sz="5400" dirty="0" err="1"/>
              <a:t>you</a:t>
            </a:r>
            <a:r>
              <a:rPr lang="da-DK" altLang="da-DK" sz="5400" dirty="0"/>
              <a:t> </a:t>
            </a:r>
            <a:r>
              <a:rPr lang="da-DK" altLang="da-DK" sz="5400" dirty="0" err="1"/>
              <a:t>will</a:t>
            </a:r>
            <a:r>
              <a:rPr lang="da-DK" altLang="da-DK" sz="5400" dirty="0"/>
              <a:t> </a:t>
            </a:r>
            <a:r>
              <a:rPr lang="da-DK" altLang="da-DK" sz="5400" dirty="0" err="1"/>
              <a:t>work</a:t>
            </a:r>
            <a:r>
              <a:rPr lang="da-DK" altLang="da-DK" sz="5400" dirty="0"/>
              <a:t> in the </a:t>
            </a:r>
            <a:r>
              <a:rPr lang="da-DK" altLang="da-DK" sz="5400" dirty="0" err="1"/>
              <a:t>mechatronics</a:t>
            </a:r>
            <a:r>
              <a:rPr lang="da-DK" altLang="da-DK" sz="5400" dirty="0"/>
              <a:t> lab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0B348A9A-160A-2711-8FD1-18A916A5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6" y="2049325"/>
            <a:ext cx="7134807" cy="40017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26CB-BD54-4F52-B259-F30110437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D963-A408-4DBD-9D4C-FB2DADC95F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internal</a:t>
            </a:r>
            <a:r>
              <a:rPr lang="da-DK" dirty="0"/>
              <a:t> </a:t>
            </a:r>
            <a:r>
              <a:rPr lang="da-DK" dirty="0" err="1"/>
              <a:t>functions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operate</a:t>
            </a:r>
            <a:r>
              <a:rPr lang="da-DK" dirty="0"/>
              <a:t> ”in the </a:t>
            </a:r>
            <a:r>
              <a:rPr lang="da-DK" dirty="0" err="1"/>
              <a:t>background</a:t>
            </a:r>
            <a:r>
              <a:rPr lang="da-DK" dirty="0"/>
              <a:t>” </a:t>
            </a:r>
            <a:r>
              <a:rPr lang="da-DK" dirty="0" err="1"/>
              <a:t>once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activated</a:t>
            </a:r>
            <a:r>
              <a:rPr lang="da-DK" dirty="0"/>
              <a:t>.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three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Analog to Digital Converter (ADC)</a:t>
            </a:r>
          </a:p>
          <a:p>
            <a:pPr lvl="1"/>
            <a:r>
              <a:rPr lang="da-DK" dirty="0"/>
              <a:t>Timer/</a:t>
            </a:r>
            <a:r>
              <a:rPr lang="da-DK" dirty="0" err="1"/>
              <a:t>Counter</a:t>
            </a:r>
            <a:r>
              <a:rPr lang="da-DK" dirty="0"/>
              <a:t> 0 for PWM operation</a:t>
            </a:r>
          </a:p>
          <a:p>
            <a:pPr lvl="1"/>
            <a:r>
              <a:rPr lang="da-DK" dirty="0"/>
              <a:t>Timer/</a:t>
            </a:r>
            <a:r>
              <a:rPr lang="da-DK" dirty="0" err="1"/>
              <a:t>Counter</a:t>
            </a:r>
            <a:r>
              <a:rPr lang="da-DK" dirty="0"/>
              <a:t> 1 to measure time</a:t>
            </a:r>
          </a:p>
          <a:p>
            <a:endParaRPr lang="da-DK" dirty="0"/>
          </a:p>
          <a:p>
            <a:r>
              <a:rPr lang="da-DK" dirty="0"/>
              <a:t>How to set up: Special </a:t>
            </a:r>
            <a:r>
              <a:rPr lang="da-DK" dirty="0" err="1"/>
              <a:t>function</a:t>
            </a:r>
            <a:r>
              <a:rPr lang="da-DK" dirty="0"/>
              <a:t> registers </a:t>
            </a:r>
          </a:p>
          <a:p>
            <a:pPr lvl="1"/>
            <a:r>
              <a:rPr lang="da-DK" dirty="0" err="1"/>
              <a:t>Predefined</a:t>
            </a:r>
            <a:r>
              <a:rPr lang="da-DK" dirty="0"/>
              <a:t> registers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to and </a:t>
            </a:r>
            <a:r>
              <a:rPr lang="da-DK" dirty="0" err="1"/>
              <a:t>write</a:t>
            </a:r>
            <a:r>
              <a:rPr lang="da-DK" dirty="0"/>
              <a:t> from</a:t>
            </a:r>
          </a:p>
          <a:p>
            <a:pPr lvl="1"/>
            <a:r>
              <a:rPr lang="da-DK" dirty="0"/>
              <a:t>Generally bit-wise!</a:t>
            </a:r>
          </a:p>
          <a:p>
            <a:pPr lvl="1"/>
            <a:r>
              <a:rPr lang="da-DK" dirty="0"/>
              <a:t>Find in </a:t>
            </a:r>
            <a:r>
              <a:rPr lang="da-DK" dirty="0" err="1"/>
              <a:t>datasheet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”normal mode of operation” and ”normal port operation”,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to </a:t>
            </a:r>
            <a:r>
              <a:rPr lang="da-DK" dirty="0" err="1"/>
              <a:t>write</a:t>
            </a:r>
            <a:r>
              <a:rPr lang="da-DK" dirty="0"/>
              <a:t> in TCCR1A?</a:t>
            </a:r>
          </a:p>
          <a:p>
            <a:pPr lvl="1"/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5D0C-AFC2-4F6E-B2DA-95EB8C0B83A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AEDC575A-A2BA-485D-BD51-B2F1EA21E4E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8A700-39C7-40CB-8475-C7601F2EDF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562EC-55C6-4A0A-878C-A075328E66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2CAD4-ABC7-4657-94B9-510E8ABCC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1" y="1700211"/>
            <a:ext cx="3953838" cy="4141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7F8CC0-4350-4C72-9D0F-7639C463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76" y="1700210"/>
            <a:ext cx="3407980" cy="42104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BDA704-97ED-491E-95B2-45B74B1C6520}"/>
              </a:ext>
            </a:extLst>
          </p:cNvPr>
          <p:cNvSpPr txBox="1"/>
          <p:nvPr/>
        </p:nvSpPr>
        <p:spPr>
          <a:xfrm>
            <a:off x="1524348" y="6302015"/>
            <a:ext cx="31482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dirty="0"/>
              <a:t>From </a:t>
            </a:r>
            <a:r>
              <a:rPr lang="da-DK" sz="1600" dirty="0" err="1"/>
              <a:t>datasheet</a:t>
            </a:r>
            <a:r>
              <a:rPr lang="da-DK" sz="1600" dirty="0"/>
              <a:t> page 108 and 109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0F3E7-08A7-4880-B0BC-D8FC238C16D1}"/>
              </a:ext>
            </a:extLst>
          </p:cNvPr>
          <p:cNvSpPr txBox="1"/>
          <p:nvPr/>
        </p:nvSpPr>
        <p:spPr>
          <a:xfrm>
            <a:off x="6839249" y="5541343"/>
            <a:ext cx="2019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TCCR1A</a:t>
            </a:r>
            <a:r>
              <a:rPr lang="da-DK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da-DK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0x00;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4080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D963-A408-4DBD-9D4C-FB2DADC95F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register TCCR1B</a:t>
            </a:r>
          </a:p>
          <a:p>
            <a:endParaRPr lang="da-DK" dirty="0"/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like to </a:t>
            </a:r>
            <a:r>
              <a:rPr lang="da-DK" dirty="0" err="1"/>
              <a:t>enable</a:t>
            </a:r>
            <a:r>
              <a:rPr lang="da-DK" dirty="0"/>
              <a:t> a </a:t>
            </a:r>
            <a:r>
              <a:rPr lang="da-DK" dirty="0" err="1"/>
              <a:t>noise</a:t>
            </a:r>
            <a:r>
              <a:rPr lang="da-DK" dirty="0"/>
              <a:t> </a:t>
            </a:r>
            <a:r>
              <a:rPr lang="da-DK" dirty="0" err="1"/>
              <a:t>canceler</a:t>
            </a:r>
            <a:r>
              <a:rPr lang="da-DK" dirty="0"/>
              <a:t> on the input pin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like to a positive </a:t>
            </a:r>
            <a:r>
              <a:rPr lang="da-DK" dirty="0" err="1"/>
              <a:t>edge</a:t>
            </a:r>
            <a:r>
              <a:rPr lang="da-DK" dirty="0"/>
              <a:t> to trigger a </a:t>
            </a:r>
            <a:r>
              <a:rPr lang="da-DK" dirty="0" err="1"/>
              <a:t>capture</a:t>
            </a:r>
            <a:r>
              <a:rPr lang="da-DK" dirty="0"/>
              <a:t> event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like a </a:t>
            </a:r>
            <a:r>
              <a:rPr lang="da-DK" dirty="0" err="1"/>
              <a:t>prescaler</a:t>
            </a:r>
            <a:r>
              <a:rPr lang="da-DK" dirty="0"/>
              <a:t> of 1024</a:t>
            </a:r>
          </a:p>
          <a:p>
            <a:endParaRPr lang="da-DK" dirty="0"/>
          </a:p>
          <a:p>
            <a:r>
              <a:rPr lang="da-DK" dirty="0" err="1"/>
              <a:t>Questions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Which</a:t>
            </a:r>
            <a:r>
              <a:rPr lang="da-DK" dirty="0"/>
              <a:t> bits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set to 1?</a:t>
            </a:r>
          </a:p>
          <a:p>
            <a:pPr lvl="1"/>
            <a:r>
              <a:rPr lang="da-DK" dirty="0"/>
              <a:t>With a </a:t>
            </a:r>
            <a:r>
              <a:rPr lang="da-DK" dirty="0" err="1"/>
              <a:t>prescaler</a:t>
            </a:r>
            <a:r>
              <a:rPr lang="da-DK" dirty="0"/>
              <a:t> of 1024 and a </a:t>
            </a:r>
            <a:r>
              <a:rPr lang="da-DK" dirty="0" err="1"/>
              <a:t>crystal</a:t>
            </a:r>
            <a:r>
              <a:rPr lang="da-DK" dirty="0"/>
              <a:t> </a:t>
            </a:r>
            <a:r>
              <a:rPr lang="da-DK" dirty="0" err="1"/>
              <a:t>giving</a:t>
            </a:r>
            <a:r>
              <a:rPr lang="da-DK" dirty="0"/>
              <a:t> </a:t>
            </a:r>
            <a:r>
              <a:rPr lang="da-DK" dirty="0" err="1"/>
              <a:t>clock</a:t>
            </a:r>
            <a:r>
              <a:rPr lang="da-DK" dirty="0"/>
              <a:t> of 16MHz,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time </a:t>
            </a:r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count</a:t>
            </a:r>
            <a:r>
              <a:rPr lang="da-DK" dirty="0"/>
              <a:t> </a:t>
            </a:r>
            <a:r>
              <a:rPr lang="da-DK" dirty="0" err="1"/>
              <a:t>amount</a:t>
            </a:r>
            <a:r>
              <a:rPr lang="da-DK" dirty="0"/>
              <a:t> to?</a:t>
            </a:r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5D0C-AFC2-4F6E-B2DA-95EB8C0B83A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AEDC575A-A2BA-485D-BD51-B2F1EA21E4E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8A700-39C7-40CB-8475-C7601F2EDF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562EC-55C6-4A0A-878C-A075328E66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EA7BEF-F38D-420E-9D16-97B0B6F97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46682"/>
            <a:ext cx="5032012" cy="54294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0B4DF8-A2BD-4400-BC7B-3F1CBA2D8B9B}"/>
              </a:ext>
            </a:extLst>
          </p:cNvPr>
          <p:cNvSpPr txBox="1"/>
          <p:nvPr/>
        </p:nvSpPr>
        <p:spPr>
          <a:xfrm>
            <a:off x="5518645" y="4850011"/>
            <a:ext cx="6659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TCCR1B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ICNC1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ICES1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CS12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CS10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da-DK" sz="1400" dirty="0"/>
          </a:p>
        </p:txBody>
      </p:sp>
    </p:spTree>
    <p:extLst>
      <p:ext uri="{BB962C8B-B14F-4D97-AF65-F5344CB8AC3E}">
        <p14:creationId xmlns:p14="http://schemas.microsoft.com/office/powerpoint/2010/main" val="158559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26CB-BD54-4F52-B259-F30110437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with </a:t>
            </a:r>
            <a:r>
              <a:rPr lang="da-DK" dirty="0" err="1"/>
              <a:t>that</a:t>
            </a:r>
            <a:r>
              <a:rPr lang="da-DK" dirty="0"/>
              <a:t> timer/</a:t>
            </a:r>
            <a:r>
              <a:rPr lang="da-DK" dirty="0" err="1"/>
              <a:t>counter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D963-A408-4DBD-9D4C-FB2DADC95F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a-DK" dirty="0" err="1"/>
              <a:t>Counter</a:t>
            </a:r>
            <a:r>
              <a:rPr lang="da-DK" dirty="0"/>
              <a:t> starts in the </a:t>
            </a:r>
            <a:r>
              <a:rPr lang="da-DK" dirty="0" err="1"/>
              <a:t>background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Increases</a:t>
            </a:r>
            <a:r>
              <a:rPr lang="da-DK" dirty="0"/>
              <a:t> by 1 </a:t>
            </a:r>
            <a:r>
              <a:rPr lang="da-DK" dirty="0" err="1"/>
              <a:t>every</a:t>
            </a:r>
            <a:r>
              <a:rPr lang="da-DK" dirty="0"/>
              <a:t> 1024/16000000 </a:t>
            </a:r>
            <a:r>
              <a:rPr lang="da-DK" dirty="0" err="1"/>
              <a:t>seconds</a:t>
            </a:r>
            <a:r>
              <a:rPr lang="da-DK" dirty="0"/>
              <a:t> (64 </a:t>
            </a:r>
            <a:r>
              <a:rPr lang="da-DK" dirty="0" err="1"/>
              <a:t>microseconds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The </a:t>
            </a:r>
            <a:r>
              <a:rPr lang="da-DK" dirty="0" err="1"/>
              <a:t>increase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no matter </a:t>
            </a:r>
            <a:r>
              <a:rPr lang="da-DK" dirty="0" err="1"/>
              <a:t>what</a:t>
            </a:r>
            <a:r>
              <a:rPr lang="da-DK" dirty="0"/>
              <a:t> the </a:t>
            </a:r>
            <a:r>
              <a:rPr lang="da-DK" dirty="0" err="1"/>
              <a:t>code</a:t>
            </a:r>
            <a:r>
              <a:rPr lang="da-DK" dirty="0"/>
              <a:t> is </a:t>
            </a:r>
            <a:r>
              <a:rPr lang="da-DK" dirty="0" err="1"/>
              <a:t>doing</a:t>
            </a:r>
            <a:r>
              <a:rPr lang="da-DK" dirty="0"/>
              <a:t>, so it is not </a:t>
            </a:r>
            <a:r>
              <a:rPr lang="da-DK" dirty="0" err="1"/>
              <a:t>disturbed</a:t>
            </a:r>
            <a:endParaRPr lang="da-DK" dirty="0"/>
          </a:p>
          <a:p>
            <a:pPr lvl="1"/>
            <a:r>
              <a:rPr lang="da-DK" dirty="0"/>
              <a:t>Can </a:t>
            </a:r>
            <a:r>
              <a:rPr lang="da-DK" dirty="0" err="1"/>
              <a:t>count</a:t>
            </a:r>
            <a:r>
              <a:rPr lang="da-DK" dirty="0"/>
              <a:t> to max </a:t>
            </a:r>
            <a:r>
              <a:rPr lang="da-DK" dirty="0" err="1"/>
              <a:t>two</a:t>
            </a:r>
            <a:r>
              <a:rPr lang="da-DK" dirty="0"/>
              <a:t> bytes, i.e. 65535</a:t>
            </a:r>
          </a:p>
          <a:p>
            <a:r>
              <a:rPr lang="da-DK" dirty="0"/>
              <a:t>If a </a:t>
            </a:r>
            <a:r>
              <a:rPr lang="da-DK" dirty="0" err="1"/>
              <a:t>rising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(</a:t>
            </a:r>
            <a:r>
              <a:rPr lang="da-DK" dirty="0" err="1"/>
              <a:t>change</a:t>
            </a:r>
            <a:r>
              <a:rPr lang="da-DK" dirty="0"/>
              <a:t> from 0V to 5V) is </a:t>
            </a:r>
            <a:r>
              <a:rPr lang="da-DK" dirty="0" err="1"/>
              <a:t>detected</a:t>
            </a:r>
            <a:r>
              <a:rPr lang="da-DK" dirty="0"/>
              <a:t> on PB0/ICP1 it </a:t>
            </a:r>
            <a:r>
              <a:rPr lang="da-DK" dirty="0" err="1"/>
              <a:t>copies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counter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special register ICR1. This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. Note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in </a:t>
            </a:r>
            <a:r>
              <a:rPr lang="da-DK" dirty="0" err="1"/>
              <a:t>principle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8-byte registers, but the compiler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take</a:t>
            </a:r>
            <a:r>
              <a:rPr lang="da-DK" dirty="0"/>
              <a:t> </a:t>
            </a:r>
            <a:r>
              <a:rPr lang="da-DK" dirty="0" err="1"/>
              <a:t>care</a:t>
            </a:r>
            <a:r>
              <a:rPr lang="da-DK" dirty="0"/>
              <a:t> of </a:t>
            </a:r>
            <a:r>
              <a:rPr lang="da-DK" dirty="0" err="1"/>
              <a:t>that</a:t>
            </a:r>
            <a:r>
              <a:rPr lang="da-DK" dirty="0"/>
              <a:t> for </a:t>
            </a:r>
            <a:r>
              <a:rPr lang="da-DK" dirty="0" err="1"/>
              <a:t>us</a:t>
            </a:r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5D0C-AFC2-4F6E-B2DA-95EB8C0B83A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AEDC575A-A2BA-485D-BD51-B2F1EA21E4E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8A700-39C7-40CB-8475-C7601F2EDF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562EC-55C6-4A0A-878C-A075328E66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5AB0B-CCEF-4676-8B4C-A99AB569E391}"/>
              </a:ext>
            </a:extLst>
          </p:cNvPr>
          <p:cNvSpPr txBox="1"/>
          <p:nvPr/>
        </p:nvSpPr>
        <p:spPr>
          <a:xfrm>
            <a:off x="115264" y="2980614"/>
            <a:ext cx="665518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//Setup timer/counter 1 as pure ticks counter, counting //clock ticks with 1024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prescaling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i.e. no interrupts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TCCR1A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0x00;</a:t>
            </a:r>
          </a:p>
          <a:p>
            <a:r>
              <a:rPr lang="da-DK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TCCR1B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0xC5; </a:t>
            </a:r>
            <a:r>
              <a:rPr lang="da-DK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//Input </a:t>
            </a:r>
            <a:r>
              <a:rPr lang="da-DK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capture</a:t>
            </a:r>
            <a:r>
              <a:rPr lang="da-DK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on positive </a:t>
            </a:r>
            <a:r>
              <a:rPr lang="da-DK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edge</a:t>
            </a:r>
            <a:r>
              <a:rPr lang="da-DK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ICP1 pin (PB0). Filter is //</a:t>
            </a:r>
            <a:r>
              <a:rPr lang="da-DK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enabled</a:t>
            </a:r>
            <a:r>
              <a:rPr lang="da-DK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 1024 </a:t>
            </a:r>
            <a:r>
              <a:rPr lang="da-DK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clock</a:t>
            </a:r>
            <a:r>
              <a:rPr lang="da-DK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prescaler</a:t>
            </a:r>
            <a:endParaRPr lang="da-DK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DDRB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&amp;=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~0x01;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//PINB0 as input for ICP1 use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4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PORTB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da-DK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0x01;</a:t>
            </a:r>
            <a:r>
              <a:rPr lang="da-DK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da-DK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</a:t>
            </a:r>
            <a:r>
              <a:rPr lang="da-DK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pullup</a:t>
            </a:r>
            <a:endParaRPr lang="da-DK" sz="1400" dirty="0"/>
          </a:p>
        </p:txBody>
      </p:sp>
    </p:spTree>
    <p:extLst>
      <p:ext uri="{BB962C8B-B14F-4D97-AF65-F5344CB8AC3E}">
        <p14:creationId xmlns:p14="http://schemas.microsoft.com/office/powerpoint/2010/main" val="4204549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26CB-BD54-4F52-B259-F30110437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878" y="1070507"/>
            <a:ext cx="5367600" cy="4141787"/>
          </a:xfrm>
        </p:spPr>
        <p:txBody>
          <a:bodyPr/>
          <a:lstStyle/>
          <a:p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strategy</a:t>
            </a:r>
            <a:r>
              <a:rPr lang="da-DK" dirty="0"/>
              <a:t> and registers to </a:t>
            </a:r>
            <a:r>
              <a:rPr lang="da-DK" dirty="0" err="1"/>
              <a:t>use</a:t>
            </a:r>
            <a:r>
              <a:rPr lang="da-DK" dirty="0"/>
              <a:t> for </a:t>
            </a:r>
            <a:r>
              <a:rPr lang="da-DK" dirty="0" err="1"/>
              <a:t>optocoupler</a:t>
            </a:r>
            <a:r>
              <a:rPr lang="da-DK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D963-A408-4DBD-9D4C-FB2DADC95F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the </a:t>
            </a:r>
            <a:r>
              <a:rPr lang="da-DK" dirty="0" err="1"/>
              <a:t>following</a:t>
            </a:r>
            <a:r>
              <a:rPr lang="da-DK" dirty="0"/>
              <a:t> registers for the </a:t>
            </a:r>
            <a:r>
              <a:rPr lang="da-DK" dirty="0" err="1"/>
              <a:t>optocoupler</a:t>
            </a:r>
            <a:r>
              <a:rPr lang="da-DK" dirty="0"/>
              <a:t> </a:t>
            </a:r>
            <a:r>
              <a:rPr lang="da-DK" dirty="0" err="1"/>
              <a:t>challenge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TCCR1A - </a:t>
            </a:r>
            <a:r>
              <a:rPr lang="da-DK" dirty="0" err="1"/>
              <a:t>configuration</a:t>
            </a:r>
            <a:endParaRPr lang="da-DK" dirty="0"/>
          </a:p>
          <a:p>
            <a:pPr lvl="1"/>
            <a:r>
              <a:rPr lang="da-DK" dirty="0"/>
              <a:t>TCCR1B – </a:t>
            </a:r>
            <a:r>
              <a:rPr lang="da-DK" dirty="0" err="1"/>
              <a:t>configuration</a:t>
            </a:r>
            <a:endParaRPr lang="da-DK" dirty="0"/>
          </a:p>
          <a:p>
            <a:pPr lvl="1"/>
            <a:r>
              <a:rPr lang="da-DK" dirty="0"/>
              <a:t>DDRB + PORTB – as </a:t>
            </a:r>
            <a:r>
              <a:rPr lang="da-DK" dirty="0" err="1"/>
              <a:t>seen</a:t>
            </a:r>
            <a:r>
              <a:rPr lang="da-DK" dirty="0"/>
              <a:t> </a:t>
            </a:r>
            <a:r>
              <a:rPr lang="da-DK" dirty="0" err="1"/>
              <a:t>above</a:t>
            </a:r>
            <a:r>
              <a:rPr lang="da-DK" dirty="0"/>
              <a:t>: PB0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an input with a </a:t>
            </a:r>
            <a:r>
              <a:rPr lang="da-DK" dirty="0" err="1"/>
              <a:t>pull</a:t>
            </a:r>
            <a:r>
              <a:rPr lang="da-DK" dirty="0"/>
              <a:t>-up </a:t>
            </a:r>
            <a:r>
              <a:rPr lang="da-DK" dirty="0" err="1"/>
              <a:t>enabled</a:t>
            </a:r>
            <a:endParaRPr lang="da-DK" dirty="0"/>
          </a:p>
          <a:p>
            <a:pPr lvl="1"/>
            <a:r>
              <a:rPr lang="da-DK" dirty="0"/>
              <a:t>TIFR1: ICF1 </a:t>
            </a:r>
            <a:r>
              <a:rPr lang="da-DK" dirty="0" err="1"/>
              <a:t>field</a:t>
            </a:r>
            <a:r>
              <a:rPr lang="da-DK" dirty="0"/>
              <a:t> in </a:t>
            </a:r>
            <a:r>
              <a:rPr lang="da-DK" dirty="0" err="1"/>
              <a:t>this</a:t>
            </a:r>
            <a:r>
              <a:rPr lang="da-DK" dirty="0"/>
              <a:t> register </a:t>
            </a:r>
            <a:r>
              <a:rPr lang="da-DK" dirty="0" err="1"/>
              <a:t>indicates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a </a:t>
            </a:r>
            <a:r>
              <a:rPr lang="da-DK" dirty="0" err="1"/>
              <a:t>rising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on ICP1/PB0 has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. Fields </a:t>
            </a:r>
            <a:r>
              <a:rPr lang="da-DK" dirty="0" err="1"/>
              <a:t>needs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writting</a:t>
            </a:r>
            <a:r>
              <a:rPr lang="da-DK" dirty="0"/>
              <a:t> high to reset</a:t>
            </a:r>
          </a:p>
          <a:p>
            <a:pPr lvl="1"/>
            <a:r>
              <a:rPr lang="da-DK" dirty="0"/>
              <a:t>TCNT1 - </a:t>
            </a:r>
            <a:r>
              <a:rPr lang="da-DK" dirty="0" err="1"/>
              <a:t>actual</a:t>
            </a:r>
            <a:r>
              <a:rPr lang="da-DK" dirty="0"/>
              <a:t> </a:t>
            </a:r>
            <a:r>
              <a:rPr lang="da-DK" dirty="0" err="1"/>
              <a:t>counter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. Set to </a:t>
            </a:r>
            <a:r>
              <a:rPr lang="da-DK" dirty="0" err="1"/>
              <a:t>zero</a:t>
            </a:r>
            <a:r>
              <a:rPr lang="da-DK" dirty="0"/>
              <a:t> on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 </a:t>
            </a:r>
            <a:r>
              <a:rPr lang="da-DK" dirty="0" err="1"/>
              <a:t>edge</a:t>
            </a:r>
            <a:endParaRPr lang="da-DK" dirty="0"/>
          </a:p>
          <a:p>
            <a:pPr lvl="1"/>
            <a:r>
              <a:rPr lang="da-DK" dirty="0"/>
              <a:t>ICR1 –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copied</a:t>
            </a:r>
            <a:r>
              <a:rPr lang="da-DK" dirty="0"/>
              <a:t> from TCNT1 on </a:t>
            </a:r>
            <a:r>
              <a:rPr lang="da-DK" dirty="0" err="1"/>
              <a:t>rising</a:t>
            </a:r>
            <a:r>
              <a:rPr lang="da-DK" dirty="0"/>
              <a:t> </a:t>
            </a:r>
            <a:r>
              <a:rPr lang="da-DK" dirty="0" err="1"/>
              <a:t>edge</a:t>
            </a:r>
            <a:endParaRPr lang="da-DK" dirty="0"/>
          </a:p>
          <a:p>
            <a:r>
              <a:rPr lang="da-DK" dirty="0"/>
              <a:t>Pages 108 to 113 in </a:t>
            </a:r>
            <a:r>
              <a:rPr lang="da-DK" dirty="0" err="1"/>
              <a:t>datasheet</a:t>
            </a:r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5D0C-AFC2-4F6E-B2DA-95EB8C0B83A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AEDC575A-A2BA-485D-BD51-B2F1EA21E4E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8A700-39C7-40CB-8475-C7601F2EDF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562EC-55C6-4A0A-878C-A075328E66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23</a:t>
            </a:fld>
            <a:endParaRPr lang="en-GB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7183019-1DB8-4AEC-8316-B672265E92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6992680"/>
              </p:ext>
            </p:extLst>
          </p:nvPr>
        </p:nvGraphicFramePr>
        <p:xfrm>
          <a:off x="1701604" y="3577922"/>
          <a:ext cx="4693920" cy="2888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F5743-9A5B-4A40-991B-1195806849CB}"/>
              </a:ext>
            </a:extLst>
          </p:cNvPr>
          <p:cNvGrpSpPr/>
          <p:nvPr/>
        </p:nvGrpSpPr>
        <p:grpSpPr>
          <a:xfrm>
            <a:off x="1046213" y="2942853"/>
            <a:ext cx="1310781" cy="1270137"/>
            <a:chOff x="2260206" y="-69323"/>
            <a:chExt cx="1149218" cy="114921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1ABD13-9F86-49E4-8CD7-6C34F044C5CB}"/>
                </a:ext>
              </a:extLst>
            </p:cNvPr>
            <p:cNvSpPr/>
            <p:nvPr/>
          </p:nvSpPr>
          <p:spPr>
            <a:xfrm>
              <a:off x="2260206" y="-69323"/>
              <a:ext cx="1149218" cy="114921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A77B03C0-65F9-410C-B912-30AC184E4D16}"/>
                </a:ext>
              </a:extLst>
            </p:cNvPr>
            <p:cNvSpPr txBox="1"/>
            <p:nvPr/>
          </p:nvSpPr>
          <p:spPr>
            <a:xfrm>
              <a:off x="2402281" y="168901"/>
              <a:ext cx="812620" cy="812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000" kern="1200" dirty="0" err="1"/>
                <a:t>Initialize</a:t>
              </a:r>
              <a:r>
                <a:rPr lang="da-DK" sz="1000" kern="1200" dirty="0"/>
                <a:t>:</a:t>
              </a:r>
            </a:p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000" kern="1200" dirty="0"/>
                <a:t>TCCR1A</a:t>
              </a:r>
            </a:p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000" dirty="0"/>
                <a:t>TCCR1B</a:t>
              </a:r>
            </a:p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000" kern="1200" dirty="0"/>
                <a:t>DDRB+PORTB</a:t>
              </a:r>
            </a:p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a-DK" sz="1000" dirty="0"/>
                <a:t>TCNT1=0</a:t>
              </a:r>
              <a:endParaRPr lang="da-DK" sz="10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448AE8-A064-49EB-BEA0-8172E87FD194}"/>
              </a:ext>
            </a:extLst>
          </p:cNvPr>
          <p:cNvGrpSpPr/>
          <p:nvPr/>
        </p:nvGrpSpPr>
        <p:grpSpPr>
          <a:xfrm rot="19833549">
            <a:off x="2360497" y="3601058"/>
            <a:ext cx="1161744" cy="302302"/>
            <a:chOff x="3346738" y="883032"/>
            <a:chExt cx="304910" cy="387861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1CE4B31-C24B-4BCD-93FF-80246D826108}"/>
                </a:ext>
              </a:extLst>
            </p:cNvPr>
            <p:cNvSpPr/>
            <p:nvPr/>
          </p:nvSpPr>
          <p:spPr>
            <a:xfrm rot="2160000">
              <a:off x="3346738" y="883032"/>
              <a:ext cx="304910" cy="38786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7" name="Arrow: Right 4">
              <a:extLst>
                <a:ext uri="{FF2B5EF4-FFF2-40B4-BE49-F238E27FC236}">
                  <a16:creationId xmlns:a16="http://schemas.microsoft.com/office/drawing/2014/main" id="{C6B34BE1-31E7-4687-899A-92689D4D078B}"/>
                </a:ext>
              </a:extLst>
            </p:cNvPr>
            <p:cNvSpPr txBox="1"/>
            <p:nvPr/>
          </p:nvSpPr>
          <p:spPr>
            <a:xfrm rot="2160000">
              <a:off x="3355473" y="933721"/>
              <a:ext cx="213437" cy="2327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a-DK" sz="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69102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How does the Motor and PWM work?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 is a PWM signal?</a:t>
            </a:r>
          </a:p>
          <a:p>
            <a:pPr lvl="1"/>
            <a:r>
              <a:rPr lang="en-US" dirty="0"/>
              <a:t>Repeated signal either on or off (periodic)</a:t>
            </a:r>
          </a:p>
          <a:p>
            <a:pPr lvl="1"/>
            <a:r>
              <a:rPr lang="en-US" dirty="0"/>
              <a:t>Has a base frequency and duty cycle</a:t>
            </a:r>
          </a:p>
          <a:p>
            <a:pPr lvl="1"/>
            <a:r>
              <a:rPr lang="en-US" dirty="0"/>
              <a:t>Duty cycle between 0% and 100%</a:t>
            </a:r>
          </a:p>
          <a:p>
            <a:pPr lvl="2"/>
            <a:r>
              <a:rPr lang="en-US" dirty="0"/>
              <a:t>In practice certain percentages can be difficult to obtain in more advanced circuits – here it should be no problem</a:t>
            </a:r>
          </a:p>
          <a:p>
            <a:pPr lvl="1"/>
            <a:r>
              <a:rPr lang="en-US" dirty="0"/>
              <a:t>Combined with a filter (which a motor essentially is), a PWM can be regarded as an effective DC voltage.</a:t>
            </a:r>
          </a:p>
          <a:p>
            <a:pPr lvl="1"/>
            <a:r>
              <a:rPr lang="en-US" dirty="0"/>
              <a:t>Also used for controlling light intensity of LEDs (effective – our eyes are the “filter” here)</a:t>
            </a:r>
          </a:p>
          <a:p>
            <a:r>
              <a:rPr lang="en-US" dirty="0"/>
              <a:t>PWM has to be applied to an H-bridge to drive the motor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D2AAA-B558-4533-9607-ADB4471A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87" y="2804159"/>
            <a:ext cx="4613910" cy="3460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C288ED-767B-413D-BF83-5D15A7FDE8E2}"/>
              </a:ext>
            </a:extLst>
          </p:cNvPr>
          <p:cNvSpPr txBox="1"/>
          <p:nvPr/>
        </p:nvSpPr>
        <p:spPr>
          <a:xfrm>
            <a:off x="1804211" y="6140748"/>
            <a:ext cx="33422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Three PWM signals: 25, 50 and 75%</a:t>
            </a:r>
            <a:endParaRPr lang="da-DK" sz="16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9856F1-C66C-48A6-824E-3D4FD9978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19" y="4790972"/>
            <a:ext cx="2403923" cy="13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7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Motor and Motor Driver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Amplifier: The Arduino cannot run a motor</a:t>
            </a:r>
          </a:p>
          <a:p>
            <a:r>
              <a:rPr lang="en-US" dirty="0"/>
              <a:t>Logic to the left can drive up to two DC motors – we only need one here.</a:t>
            </a:r>
          </a:p>
          <a:p>
            <a:r>
              <a:rPr lang="en-US" dirty="0"/>
              <a:t>Diagram explanations: </a:t>
            </a:r>
          </a:p>
          <a:p>
            <a:pPr lvl="1"/>
            <a:r>
              <a:rPr lang="en-US" dirty="0"/>
              <a:t>small circles in front of AND gates denote inversion</a:t>
            </a:r>
          </a:p>
          <a:p>
            <a:pPr lvl="1"/>
            <a:r>
              <a:rPr lang="en-US" dirty="0"/>
              <a:t>AND gates are the semi-round symbols. Both inputs high means output high</a:t>
            </a:r>
          </a:p>
          <a:p>
            <a:pPr lvl="1"/>
            <a:r>
              <a:rPr lang="en-US" dirty="0"/>
              <a:t>FET Transistors (K-shaped with arrows). Behave like switches: Switch on if input high, else off.</a:t>
            </a:r>
          </a:p>
          <a:p>
            <a:r>
              <a:rPr lang="en-US" dirty="0"/>
              <a:t>Example: if </a:t>
            </a:r>
          </a:p>
          <a:p>
            <a:pPr lvl="1"/>
            <a:r>
              <a:rPr lang="en-US" dirty="0" err="1"/>
              <a:t>EnB</a:t>
            </a:r>
            <a:r>
              <a:rPr lang="en-US" dirty="0"/>
              <a:t> is high (5V)</a:t>
            </a:r>
          </a:p>
          <a:p>
            <a:pPr lvl="1"/>
            <a:r>
              <a:rPr lang="en-US" dirty="0"/>
              <a:t>In4 is high (5V)</a:t>
            </a:r>
          </a:p>
          <a:p>
            <a:pPr lvl="1"/>
            <a:r>
              <a:rPr lang="en-US" dirty="0"/>
              <a:t>In 3 is low (0V)</a:t>
            </a:r>
          </a:p>
          <a:p>
            <a:r>
              <a:rPr lang="en-US" dirty="0"/>
              <a:t>Then</a:t>
            </a:r>
          </a:p>
          <a:p>
            <a:pPr lvl="1"/>
            <a:r>
              <a:rPr lang="en-US" dirty="0"/>
              <a:t>Output 3 is high</a:t>
            </a:r>
          </a:p>
          <a:p>
            <a:pPr lvl="1"/>
            <a:r>
              <a:rPr lang="en-US" dirty="0"/>
              <a:t>Output 4 is low</a:t>
            </a:r>
          </a:p>
          <a:p>
            <a:r>
              <a:rPr lang="en-US" dirty="0"/>
              <a:t>Motor direction can be switched</a:t>
            </a:r>
          </a:p>
          <a:p>
            <a:r>
              <a:rPr lang="en-US" dirty="0"/>
              <a:t>We can generate PWM by switching </a:t>
            </a:r>
            <a:r>
              <a:rPr lang="en-US" dirty="0" err="1"/>
              <a:t>EnB</a:t>
            </a:r>
            <a:r>
              <a:rPr lang="en-US" dirty="0"/>
              <a:t> on/off really fast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288ED-767B-413D-BF83-5D15A7FDE8E2}"/>
              </a:ext>
            </a:extLst>
          </p:cNvPr>
          <p:cNvSpPr txBox="1"/>
          <p:nvPr/>
        </p:nvSpPr>
        <p:spPr>
          <a:xfrm>
            <a:off x="1804211" y="6140748"/>
            <a:ext cx="21560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From L298N data sheet</a:t>
            </a:r>
            <a:endParaRPr lang="da-DK" sz="16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2DA4C-EBDD-497A-9D43-96EDF5862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" y="2261194"/>
            <a:ext cx="5712163" cy="3845507"/>
          </a:xfrm>
          <a:prstGeom prst="rect">
            <a:avLst/>
          </a:prstGeom>
        </p:spPr>
      </p:pic>
      <p:pic>
        <p:nvPicPr>
          <p:cNvPr id="1026" name="Picture 2" descr="L298N Motor Driver Module Pinout, Datasheet, Features &amp;amp; Specs">
            <a:extLst>
              <a:ext uri="{FF2B5EF4-FFF2-40B4-BE49-F238E27FC236}">
                <a16:creationId xmlns:a16="http://schemas.microsoft.com/office/drawing/2014/main" id="{BC81E1E4-C03D-4E1E-A4AB-E57D990FD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r="14453"/>
          <a:stretch/>
        </p:blipFill>
        <p:spPr bwMode="auto">
          <a:xfrm>
            <a:off x="9930118" y="3946106"/>
            <a:ext cx="1954189" cy="18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418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Motor and Motor Driver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1982" y="397623"/>
            <a:ext cx="4693920" cy="5978506"/>
          </a:xfrm>
        </p:spPr>
        <p:txBody>
          <a:bodyPr/>
          <a:lstStyle/>
          <a:p>
            <a:r>
              <a:rPr lang="en-US" dirty="0"/>
              <a:t>Connections if we use Output B:</a:t>
            </a:r>
          </a:p>
          <a:p>
            <a:pPr lvl="1"/>
            <a:r>
              <a:rPr lang="en-US" dirty="0" err="1"/>
              <a:t>EnB</a:t>
            </a:r>
            <a:r>
              <a:rPr lang="en-US" dirty="0"/>
              <a:t> 1 connect to PD6 (or PD5, can also be used)</a:t>
            </a:r>
          </a:p>
          <a:p>
            <a:pPr lvl="1"/>
            <a:r>
              <a:rPr lang="en-US" dirty="0"/>
              <a:t>In4 connect to 5V from Arduino</a:t>
            </a:r>
          </a:p>
          <a:p>
            <a:pPr lvl="1"/>
            <a:r>
              <a:rPr lang="en-US" dirty="0"/>
              <a:t>In3 connect to GND from Arduino</a:t>
            </a:r>
          </a:p>
          <a:p>
            <a:pPr lvl="1"/>
            <a:r>
              <a:rPr lang="en-US" dirty="0"/>
              <a:t>Remove Connector 5 (CON5)</a:t>
            </a:r>
          </a:p>
          <a:p>
            <a:pPr lvl="1"/>
            <a:r>
              <a:rPr lang="en-US" dirty="0"/>
              <a:t>+5V connect to 5V from Arduino</a:t>
            </a:r>
          </a:p>
          <a:p>
            <a:pPr lvl="1"/>
            <a:r>
              <a:rPr lang="en-US" dirty="0"/>
              <a:t>GND connect to GND from Arduino</a:t>
            </a:r>
          </a:p>
          <a:p>
            <a:pPr lvl="1"/>
            <a:r>
              <a:rPr lang="en-US" dirty="0"/>
              <a:t>+12V connect to power supply/battery</a:t>
            </a:r>
          </a:p>
          <a:p>
            <a:pPr lvl="1"/>
            <a:r>
              <a:rPr lang="en-US" dirty="0"/>
              <a:t>Out3 and Out4: connect to motor terminals</a:t>
            </a:r>
          </a:p>
          <a:p>
            <a:pPr lvl="1"/>
            <a:endParaRPr lang="en-US" dirty="0"/>
          </a:p>
          <a:p>
            <a:r>
              <a:rPr lang="en-US" dirty="0"/>
              <a:t>Notice: it may make sense to create an external board with a couple of GND and 5V connectors, so it is easier to connect the above.</a:t>
            </a:r>
          </a:p>
          <a:p>
            <a:r>
              <a:rPr lang="en-US" dirty="0"/>
              <a:t>Notice: This is the setup where we use the Arduino as 5V source. Later we will have our own 5V supply, then we connect 5V to that</a:t>
            </a:r>
          </a:p>
          <a:p>
            <a:r>
              <a:rPr lang="en-US" dirty="0"/>
              <a:t>Whether or not to use the 5V regulator in the motor driver is up to you  - but it is most feasible not to, as we will get a more powerful one later – and please do not use two different ones, as there might be slight differences (4.95V vs 5.05 for example), and connecting those is not good.</a:t>
            </a:r>
          </a:p>
          <a:p>
            <a:r>
              <a:rPr lang="en-US" dirty="0"/>
              <a:t>The 2025 version is not red, but green! Otherwise the same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66D81A-D601-4E45-A939-B67FFC1F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6" y="2614307"/>
            <a:ext cx="29051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78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69CFB59-79D2-4A09-823C-A87A0D07A4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752385"/>
              </p:ext>
            </p:extLst>
          </p:nvPr>
        </p:nvGraphicFramePr>
        <p:xfrm>
          <a:off x="576000" y="2394056"/>
          <a:ext cx="5631253" cy="3982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Motor and Motor Driver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 do we generate a PWM from Arduino?</a:t>
            </a:r>
          </a:p>
          <a:p>
            <a:pPr lvl="1"/>
            <a:r>
              <a:rPr lang="en-US" dirty="0"/>
              <a:t>Timers have functions to do that – they will toggle a pin based on a specific count</a:t>
            </a:r>
          </a:p>
          <a:p>
            <a:pPr lvl="1"/>
            <a:r>
              <a:rPr lang="en-US" dirty="0"/>
              <a:t>We will use timer/counter 0.</a:t>
            </a:r>
          </a:p>
          <a:p>
            <a:pPr lvl="1"/>
            <a:r>
              <a:rPr lang="en-US" dirty="0"/>
              <a:t>Once set up like timer 1 (just with different registers, and only 8 bit counting) it runs in background</a:t>
            </a:r>
          </a:p>
          <a:p>
            <a:pPr lvl="1"/>
            <a:r>
              <a:rPr lang="en-US" dirty="0"/>
              <a:t>Change in Duty Cycle is done by changing register OCR0A</a:t>
            </a:r>
          </a:p>
          <a:p>
            <a:r>
              <a:rPr lang="en-US" dirty="0"/>
              <a:t>PWM pin here are PD5 and PD6. Must be set up as output.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288ED-767B-413D-BF83-5D15A7FDE8E2}"/>
              </a:ext>
            </a:extLst>
          </p:cNvPr>
          <p:cNvSpPr txBox="1"/>
          <p:nvPr/>
        </p:nvSpPr>
        <p:spPr>
          <a:xfrm>
            <a:off x="1223357" y="5841999"/>
            <a:ext cx="83965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Principle of PWM generation. Runs in Background, you do not have to program this yourself </a:t>
            </a:r>
          </a:p>
          <a:p>
            <a:r>
              <a:rPr lang="en-US" sz="1600" dirty="0"/>
              <a:t>			– you “just” have to set up the timer and update OCR0A</a:t>
            </a:r>
            <a:endParaRPr lang="da-DK" sz="1600" dirty="0" err="1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9659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Motor and Motor Driver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Registers of interest (pages 84-88 in datasheet):</a:t>
            </a:r>
          </a:p>
          <a:p>
            <a:pPr lvl="1"/>
            <a:r>
              <a:rPr lang="en-US" dirty="0"/>
              <a:t>DDRD to set up output</a:t>
            </a:r>
          </a:p>
          <a:p>
            <a:pPr lvl="1"/>
            <a:r>
              <a:rPr lang="en-US" dirty="0"/>
              <a:t>TCCR0A</a:t>
            </a:r>
          </a:p>
          <a:p>
            <a:pPr lvl="2"/>
            <a:r>
              <a:rPr lang="en-US" dirty="0"/>
              <a:t>COM0A1 and COM0B1 should be set</a:t>
            </a:r>
          </a:p>
          <a:p>
            <a:pPr lvl="2"/>
            <a:r>
              <a:rPr lang="en-US" dirty="0"/>
              <a:t>WGM01 and WGM00 should be set</a:t>
            </a:r>
          </a:p>
          <a:p>
            <a:pPr lvl="1"/>
            <a:r>
              <a:rPr lang="en-US" dirty="0"/>
              <a:t>TCCR0B</a:t>
            </a:r>
          </a:p>
          <a:p>
            <a:pPr lvl="2"/>
            <a:r>
              <a:rPr lang="en-US" dirty="0"/>
              <a:t>WGM02 should be cleared</a:t>
            </a:r>
          </a:p>
          <a:p>
            <a:pPr lvl="2"/>
            <a:r>
              <a:rPr lang="en-US" dirty="0"/>
              <a:t>CS02 and CS00 should be set</a:t>
            </a:r>
          </a:p>
          <a:p>
            <a:pPr lvl="1"/>
            <a:r>
              <a:rPr lang="en-US" dirty="0"/>
              <a:t>OCR0A</a:t>
            </a:r>
          </a:p>
          <a:p>
            <a:pPr lvl="2"/>
            <a:r>
              <a:rPr lang="en-US" dirty="0"/>
              <a:t>At this counting value, the PWM pin is toggled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253F5E-F868-4CF3-9EEB-7E47149E7B9A}"/>
              </a:ext>
            </a:extLst>
          </p:cNvPr>
          <p:cNvSpPr txBox="1"/>
          <p:nvPr/>
        </p:nvSpPr>
        <p:spPr>
          <a:xfrm>
            <a:off x="154022" y="3078607"/>
            <a:ext cx="65193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DDRD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|=0x60;</a:t>
            </a: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//PWM Setup, see page 84 and following in datasheet for register description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TCCR0A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0xA3;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//Fast PWM //mode with clear OC0A on </a:t>
            </a:r>
            <a:r>
              <a:rPr lang="da-DK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compare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match, set at </a:t>
            </a:r>
            <a:r>
              <a:rPr lang="da-DK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 Output B </a:t>
            </a:r>
            <a:r>
              <a:rPr lang="da-DK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similar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 //Page 84 and 86</a:t>
            </a:r>
            <a:endParaRPr lang="da-DK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TCCR0B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|= 0x05;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//1024 frequency scaling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885004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Analog to Digital conversion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Final purpose in this project:</a:t>
            </a:r>
          </a:p>
          <a:p>
            <a:pPr lvl="1"/>
            <a:r>
              <a:rPr lang="en-US" dirty="0"/>
              <a:t>Measure battery voltage and warn if voltage is too low</a:t>
            </a:r>
          </a:p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Battery voltage decreases when used</a:t>
            </a:r>
          </a:p>
          <a:p>
            <a:pPr lvl="1"/>
            <a:r>
              <a:rPr lang="en-US" dirty="0"/>
              <a:t>We use a device to convert to 5V so we do not know the actual battery voltage (approx. 9V)</a:t>
            </a:r>
          </a:p>
          <a:p>
            <a:pPr lvl="1"/>
            <a:r>
              <a:rPr lang="en-US" dirty="0"/>
              <a:t>Battery should not be discharged too much as this causes the voltage to become unstable</a:t>
            </a:r>
          </a:p>
          <a:p>
            <a:pPr lvl="1"/>
            <a:r>
              <a:rPr lang="en-US" dirty="0"/>
              <a:t>Practically</a:t>
            </a:r>
          </a:p>
          <a:p>
            <a:pPr lvl="1"/>
            <a:r>
              <a:rPr lang="en-US" dirty="0"/>
              <a:t>We use a voltage divider to reduce voltage to below 5V</a:t>
            </a:r>
          </a:p>
          <a:p>
            <a:pPr lvl="1"/>
            <a:r>
              <a:rPr lang="en-US" dirty="0"/>
              <a:t>We use an Analog to Digital Converter (ADC) to measure the voltage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E5FE6B-96BA-4B51-808B-1CEF168A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7" y="3010006"/>
            <a:ext cx="6010259" cy="24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1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>
            <a:extLst>
              <a:ext uri="{FF2B5EF4-FFF2-40B4-BE49-F238E27FC236}">
                <a16:creationId xmlns:a16="http://schemas.microsoft.com/office/drawing/2014/main" id="{5A4156DC-F926-75F0-8232-826C1BE0D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48076" y="274638"/>
            <a:ext cx="6562725" cy="1143000"/>
          </a:xfrm>
        </p:spPr>
        <p:txBody>
          <a:bodyPr/>
          <a:lstStyle/>
          <a:p>
            <a:pPr algn="ctr"/>
            <a:r>
              <a:rPr lang="da-DK" altLang="da-DK" sz="2400" dirty="0" err="1"/>
              <a:t>Consequences</a:t>
            </a:r>
            <a:r>
              <a:rPr lang="da-DK" altLang="da-DK" sz="2400" dirty="0"/>
              <a:t> of </a:t>
            </a:r>
            <a:r>
              <a:rPr lang="da-DK" altLang="da-DK" sz="2400" dirty="0" err="1"/>
              <a:t>electrical</a:t>
            </a:r>
            <a:r>
              <a:rPr lang="da-DK" altLang="da-DK" sz="2400" dirty="0"/>
              <a:t> </a:t>
            </a:r>
            <a:r>
              <a:rPr lang="da-DK" altLang="da-DK" sz="2400" dirty="0" err="1"/>
              <a:t>Shock</a:t>
            </a:r>
            <a:endParaRPr lang="da-DK" altLang="da-DK" sz="5400" dirty="0"/>
          </a:p>
        </p:txBody>
      </p:sp>
      <p:pic>
        <p:nvPicPr>
          <p:cNvPr id="5123" name="Picture 5" descr="Ingen tilgængelig billedbeskrivelse.">
            <a:extLst>
              <a:ext uri="{FF2B5EF4-FFF2-40B4-BE49-F238E27FC236}">
                <a16:creationId xmlns:a16="http://schemas.microsoft.com/office/drawing/2014/main" id="{73271E45-DF4E-5F8E-789E-FA0AEA657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933575"/>
            <a:ext cx="6911975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909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Analog to Digital conversion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FAE9A-2050-42E6-A468-407C986E65E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How does an ADC represent a voltage?</a:t>
                </a:r>
              </a:p>
              <a:p>
                <a:pPr lvl="1"/>
                <a:r>
                  <a:rPr lang="en-US" dirty="0"/>
                  <a:t>It compares to a maximum voltage called reference voltage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V</a:t>
                </a:r>
              </a:p>
              <a:p>
                <a:r>
                  <a:rPr lang="en-US" dirty="0"/>
                  <a:t>An ADC approximates the measured voltage as close as possible within the resolution, for example a 10 bit ADC:</a:t>
                </a:r>
              </a:p>
              <a:p>
                <a:pPr lvl="1"/>
                <a:r>
                  <a:rPr lang="en-US" dirty="0"/>
                  <a:t>10 bits can represent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integers, so from 0 to 1023</a:t>
                </a:r>
              </a:p>
              <a:p>
                <a:pPr lvl="1"/>
                <a:r>
                  <a:rPr lang="en-US" dirty="0"/>
                  <a:t>The maximum voltage is represented by the biggest number, so 5V corresponds to 1023</a:t>
                </a:r>
              </a:p>
              <a:p>
                <a:pPr lvl="1"/>
                <a:r>
                  <a:rPr lang="en-US" dirty="0"/>
                  <a:t>All other numbers fall in between (quantization), so 2.5V is approximated by 512</a:t>
                </a:r>
              </a:p>
              <a:p>
                <a:r>
                  <a:rPr lang="en-US" dirty="0"/>
                  <a:t>Different types of ADC</a:t>
                </a:r>
              </a:p>
              <a:p>
                <a:pPr lvl="1"/>
                <a:r>
                  <a:rPr lang="en-US" dirty="0"/>
                  <a:t>Depends on speed. Most usual is successive approximation</a:t>
                </a:r>
              </a:p>
              <a:p>
                <a:pPr lvl="1"/>
                <a:r>
                  <a:rPr lang="en-US" dirty="0"/>
                  <a:t>Takes some cycles to convert. Not an issue 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FAE9A-2050-42E6-A468-407C986E6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2468" t="-1473" r="-5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21850-B594-4F61-ADA1-2C49E312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1" y="2718368"/>
            <a:ext cx="5349380" cy="35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Analog to Digital conversion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Register descriptions in Datasheet 217-220</a:t>
            </a:r>
          </a:p>
          <a:p>
            <a:pPr lvl="1"/>
            <a:r>
              <a:rPr lang="en-US" dirty="0"/>
              <a:t>ADMUX – select which pin to measure on</a:t>
            </a:r>
          </a:p>
          <a:p>
            <a:pPr lvl="1"/>
            <a:r>
              <a:rPr lang="en-US" dirty="0"/>
              <a:t>ADCSRB – Which mode. We want free running</a:t>
            </a:r>
          </a:p>
          <a:p>
            <a:pPr lvl="2"/>
            <a:r>
              <a:rPr lang="en-US" dirty="0"/>
              <a:t>This means it is running in the background all the time and we just read off the latest result</a:t>
            </a:r>
          </a:p>
          <a:p>
            <a:pPr lvl="1"/>
            <a:r>
              <a:rPr lang="en-US" dirty="0"/>
              <a:t>ADCSRA</a:t>
            </a:r>
          </a:p>
          <a:p>
            <a:pPr lvl="2"/>
            <a:r>
              <a:rPr lang="en-US" dirty="0"/>
              <a:t>Enable the conversion, select input clock/</a:t>
            </a:r>
            <a:r>
              <a:rPr lang="en-US" dirty="0" err="1"/>
              <a:t>prescaler</a:t>
            </a:r>
            <a:endParaRPr lang="en-US" dirty="0"/>
          </a:p>
          <a:p>
            <a:pPr lvl="1"/>
            <a:r>
              <a:rPr lang="en-US" dirty="0"/>
              <a:t>ADCL and ADCH</a:t>
            </a:r>
          </a:p>
          <a:p>
            <a:pPr lvl="2"/>
            <a:r>
              <a:rPr lang="en-US" dirty="0"/>
              <a:t>Converted voltage. Only lowest two bits of ADCH of interest along with all of ADCL. Always read ADCL first, so it is not safe to do this in a single operation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1B8DC-F27A-44E7-8C89-794C376CB1C3}"/>
              </a:ext>
            </a:extLst>
          </p:cNvPr>
          <p:cNvSpPr txBox="1"/>
          <p:nvPr/>
        </p:nvSpPr>
        <p:spPr>
          <a:xfrm>
            <a:off x="281547" y="4012712"/>
            <a:ext cx="9047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ADMUX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ADMUX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 0x40;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//ADC0 single </a:t>
            </a:r>
            <a:r>
              <a:rPr lang="da-DK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ended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input on PortC0</a:t>
            </a:r>
            <a:endParaRPr lang="da-DK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ADCSRB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ADCSRB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(0xF8);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//Free running mode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ADCSRA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 0xE7; 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da-DK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Enable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Start </a:t>
            </a:r>
            <a:r>
              <a:rPr lang="da-DK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conversion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slow</a:t>
            </a:r>
            <a:r>
              <a:rPr lang="da-DK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input </a:t>
            </a:r>
            <a:r>
              <a:rPr lang="da-DK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clock</a:t>
            </a:r>
            <a:endParaRPr lang="da-DK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0FA43-53DC-47C7-B099-09A64454E78A}"/>
              </a:ext>
            </a:extLst>
          </p:cNvPr>
          <p:cNvSpPr txBox="1"/>
          <p:nvPr/>
        </p:nvSpPr>
        <p:spPr>
          <a:xfrm>
            <a:off x="281547" y="5072982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read_adc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adclow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da-DK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ADCL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adclow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1200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ADCH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0x03)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8));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//need to ensure that ADCL is //read first as it is not updated otherwise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715578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788" y="1311217"/>
            <a:ext cx="5367600" cy="4141787"/>
          </a:xfrm>
        </p:spPr>
        <p:txBody>
          <a:bodyPr/>
          <a:lstStyle/>
          <a:p>
            <a:r>
              <a:rPr lang="en-US" dirty="0" err="1"/>
              <a:t>Nextion</a:t>
            </a:r>
            <a:r>
              <a:rPr lang="en-US" dirty="0"/>
              <a:t> Display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449381"/>
            <a:ext cx="5271276" cy="4141788"/>
          </a:xfrm>
        </p:spPr>
        <p:txBody>
          <a:bodyPr/>
          <a:lstStyle/>
          <a:p>
            <a:r>
              <a:rPr lang="en-US" dirty="0"/>
              <a:t>Protocol with Serial communication and ASCII characters</a:t>
            </a:r>
          </a:p>
          <a:p>
            <a:r>
              <a:rPr lang="en-US" dirty="0"/>
              <a:t>Connect Blue and Yellow wire to PD0 and PD1</a:t>
            </a:r>
          </a:p>
          <a:p>
            <a:pPr lvl="1"/>
            <a:r>
              <a:rPr lang="en-US" dirty="0"/>
              <a:t>We are using them as RX and TX pin of UART communication</a:t>
            </a:r>
          </a:p>
          <a:p>
            <a:pPr lvl="1"/>
            <a:r>
              <a:rPr lang="en-US" dirty="0"/>
              <a:t>Connect Black wire to GND</a:t>
            </a:r>
          </a:p>
          <a:p>
            <a:pPr lvl="1"/>
            <a:r>
              <a:rPr lang="en-US" dirty="0"/>
              <a:t>Connect Red wire to 5V</a:t>
            </a:r>
          </a:p>
          <a:p>
            <a:r>
              <a:rPr lang="en-US" dirty="0"/>
              <a:t>You can find online libraries for Arduino – </a:t>
            </a:r>
            <a:r>
              <a:rPr lang="en-US" b="1" u="sng" dirty="0">
                <a:solidFill>
                  <a:srgbClr val="FF0000"/>
                </a:solidFill>
              </a:rPr>
              <a:t>Do not use them!</a:t>
            </a:r>
            <a:r>
              <a:rPr lang="en-US" dirty="0"/>
              <a:t> They will confuse you. Doing this yourselves is not as hard as you think</a:t>
            </a:r>
          </a:p>
          <a:p>
            <a:r>
              <a:rPr lang="en-US" dirty="0"/>
              <a:t>Use </a:t>
            </a:r>
            <a:r>
              <a:rPr lang="en-US" dirty="0" err="1"/>
              <a:t>Nextion</a:t>
            </a:r>
            <a:r>
              <a:rPr lang="en-US" dirty="0"/>
              <a:t> Software to create a user interface</a:t>
            </a:r>
          </a:p>
          <a:p>
            <a:pPr lvl="1"/>
            <a:r>
              <a:rPr lang="en-US" dirty="0"/>
              <a:t>For the debugger, sometimes you cannot see the whole window. This happens when your windows system has Zoom enabled – that will move parts of the window out of your screen. How will have to set screen zoom to 100%</a:t>
            </a:r>
          </a:p>
          <a:p>
            <a:r>
              <a:rPr lang="en-US" dirty="0"/>
              <a:t>Command set is found here:</a:t>
            </a:r>
          </a:p>
          <a:p>
            <a:pPr lvl="1"/>
            <a:r>
              <a:rPr lang="en-US" dirty="0">
                <a:hlinkClick r:id="rId2"/>
              </a:rPr>
              <a:t>https://nextion.tech/instruction-set/</a:t>
            </a:r>
            <a:endParaRPr lang="en-US" dirty="0"/>
          </a:p>
          <a:p>
            <a:pPr lvl="1"/>
            <a:r>
              <a:rPr lang="en-US" dirty="0"/>
              <a:t>You will mostly need variable setting like</a:t>
            </a:r>
          </a:p>
          <a:p>
            <a:pPr lvl="2"/>
            <a:r>
              <a:rPr lang="en-US" dirty="0"/>
              <a:t>page0.n0.val=10</a:t>
            </a:r>
          </a:p>
          <a:p>
            <a:pPr lvl="1"/>
            <a:r>
              <a:rPr lang="en-US" dirty="0"/>
              <a:t>In your C code it will look like</a:t>
            </a:r>
          </a:p>
          <a:p>
            <a:pPr lvl="2"/>
            <a:r>
              <a:rPr lang="pt-BR" sz="14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14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14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"page0.n0.val=10%c%c%c"</a:t>
            </a:r>
            <a:r>
              <a:rPr lang="pt-BR" sz="14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14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14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255,255,255);</a:t>
            </a:r>
          </a:p>
          <a:p>
            <a:pPr lvl="2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The last three characters are flags and need to follow every command!</a:t>
            </a:r>
            <a:endParaRPr lang="pt-BR" sz="1400" i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1"/>
            <a:endParaRPr lang="en-US" sz="16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B0B5AB2-FAB9-47DD-9490-C8D22F5A9F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8" y="2394287"/>
            <a:ext cx="5180534" cy="2915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4E814C-B8E4-4DE8-8FEC-C7CA85FDF7F5}"/>
              </a:ext>
            </a:extLst>
          </p:cNvPr>
          <p:cNvSpPr txBox="1"/>
          <p:nvPr/>
        </p:nvSpPr>
        <p:spPr>
          <a:xfrm>
            <a:off x="214759" y="5453004"/>
            <a:ext cx="57674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dirty="0"/>
              <a:t>Connection from Arduino to display with </a:t>
            </a:r>
            <a:r>
              <a:rPr lang="da-DK" sz="1600" dirty="0" err="1"/>
              <a:t>nothing</a:t>
            </a:r>
            <a:r>
              <a:rPr lang="da-DK" sz="1600" dirty="0"/>
              <a:t> </a:t>
            </a:r>
            <a:r>
              <a:rPr lang="da-DK" sz="1600" dirty="0" err="1"/>
              <a:t>else</a:t>
            </a:r>
            <a:r>
              <a:rPr lang="da-DK" sz="1600" dirty="0"/>
              <a:t> </a:t>
            </a:r>
            <a:r>
              <a:rPr lang="da-DK" sz="1600" dirty="0" err="1"/>
              <a:t>connected</a:t>
            </a: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3897827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 err="1"/>
              <a:t>Nextion</a:t>
            </a:r>
            <a:r>
              <a:rPr lang="en-US" dirty="0"/>
              <a:t> Display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700212"/>
            <a:ext cx="5271276" cy="4141788"/>
          </a:xfrm>
        </p:spPr>
        <p:txBody>
          <a:bodyPr/>
          <a:lstStyle/>
          <a:p>
            <a:r>
              <a:rPr lang="da-DK" dirty="0" err="1"/>
              <a:t>Flashing</a:t>
            </a:r>
            <a:r>
              <a:rPr lang="da-DK" dirty="0"/>
              <a:t> the Display</a:t>
            </a:r>
          </a:p>
          <a:p>
            <a:pPr lvl="1"/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Use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the FTDI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cable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and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connect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as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shown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to the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left</a:t>
            </a:r>
            <a:endParaRPr lang="da-DK" sz="1200" i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2"/>
            <a:r>
              <a:rPr lang="da-DK" sz="10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Note, </a:t>
            </a:r>
            <a:r>
              <a:rPr lang="da-DK" sz="10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depending</a:t>
            </a:r>
            <a:r>
              <a:rPr lang="da-DK" sz="10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on version, </a:t>
            </a:r>
            <a:r>
              <a:rPr lang="da-DK" sz="10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blue</a:t>
            </a:r>
            <a:r>
              <a:rPr lang="da-DK" sz="10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and </a:t>
            </a:r>
            <a:r>
              <a:rPr lang="da-DK" sz="10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yellow</a:t>
            </a:r>
            <a:r>
              <a:rPr lang="da-DK" sz="10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da-DK" sz="10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cables</a:t>
            </a:r>
            <a:r>
              <a:rPr lang="da-DK" sz="10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da-DK" sz="10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might</a:t>
            </a:r>
            <a:r>
              <a:rPr lang="da-DK" sz="10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da-DK" sz="10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be</a:t>
            </a:r>
            <a:r>
              <a:rPr lang="da-DK" sz="10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da-DK" sz="10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swapped</a:t>
            </a:r>
            <a:endParaRPr lang="da-DK" sz="10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1"/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An extra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connector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board is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used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for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this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–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backside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shown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da-DK" sz="1200" i="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lower</a:t>
            </a:r>
            <a:r>
              <a:rPr lang="da-DK" sz="1200" i="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right</a:t>
            </a:r>
          </a:p>
          <a:p>
            <a:pPr lvl="1"/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Make </a:t>
            </a:r>
            <a:r>
              <a:rPr lang="da-DK" sz="12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your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da-DK" sz="12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own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da-DK" sz="1200" dirty="0" err="1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connector</a:t>
            </a:r>
            <a:r>
              <a:rPr lang="da-DK" sz="12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board. </a:t>
            </a:r>
            <a:endParaRPr lang="pt-BR" sz="1200" i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1"/>
            <a:endParaRPr lang="en-US" sz="16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2CBA9-E569-4CC0-A55C-061BF3D8F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" y="2242211"/>
            <a:ext cx="5432536" cy="3057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6312DC-FC33-4B5F-BC80-8CA45E64E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34" y="5157788"/>
            <a:ext cx="2161563" cy="12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05" y="1990800"/>
            <a:ext cx="7452615" cy="38512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600" dirty="0" err="1"/>
              <a:t>Always</a:t>
            </a:r>
            <a:r>
              <a:rPr lang="da-DK" sz="2600" dirty="0"/>
              <a:t> </a:t>
            </a:r>
            <a:r>
              <a:rPr lang="da-DK" sz="2600" dirty="0" err="1"/>
              <a:t>work</a:t>
            </a:r>
            <a:r>
              <a:rPr lang="da-DK" sz="2600" dirty="0"/>
              <a:t> with more </a:t>
            </a:r>
            <a:r>
              <a:rPr lang="da-DK" sz="2600" dirty="0" err="1"/>
              <a:t>people</a:t>
            </a:r>
            <a:r>
              <a:rPr lang="da-DK" sz="2600" dirty="0"/>
              <a:t> (never </a:t>
            </a:r>
            <a:r>
              <a:rPr lang="da-DK" sz="2600" dirty="0" err="1"/>
              <a:t>alone</a:t>
            </a:r>
            <a:r>
              <a:rPr lang="da-DK" sz="26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600" dirty="0" err="1"/>
              <a:t>Use</a:t>
            </a:r>
            <a:r>
              <a:rPr lang="da-DK" sz="2600" dirty="0"/>
              <a:t> </a:t>
            </a:r>
            <a:r>
              <a:rPr lang="da-DK" sz="2600" dirty="0" err="1"/>
              <a:t>correct</a:t>
            </a:r>
            <a:r>
              <a:rPr lang="da-DK" sz="2600" dirty="0"/>
              <a:t> wires and probes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600" dirty="0"/>
              <a:t>Wires and probes </a:t>
            </a:r>
            <a:r>
              <a:rPr lang="da-DK" sz="2600" dirty="0" err="1"/>
              <a:t>are</a:t>
            </a:r>
            <a:r>
              <a:rPr lang="da-DK" sz="2600" dirty="0"/>
              <a:t> </a:t>
            </a:r>
            <a:r>
              <a:rPr lang="da-DK" sz="2600" dirty="0" err="1"/>
              <a:t>connected</a:t>
            </a:r>
            <a:r>
              <a:rPr lang="da-DK" sz="2600" dirty="0"/>
              <a:t> </a:t>
            </a:r>
            <a:r>
              <a:rPr lang="da-DK" sz="2600" dirty="0" err="1"/>
              <a:t>without</a:t>
            </a:r>
            <a:r>
              <a:rPr lang="da-DK" sz="2600" dirty="0"/>
              <a:t> </a:t>
            </a:r>
            <a:r>
              <a:rPr lang="da-DK" sz="2600" dirty="0" err="1"/>
              <a:t>any</a:t>
            </a:r>
            <a:r>
              <a:rPr lang="da-DK" sz="2600" dirty="0"/>
              <a:t> </a:t>
            </a:r>
            <a:r>
              <a:rPr lang="da-DK" sz="2600" dirty="0" err="1"/>
              <a:t>electric</a:t>
            </a:r>
            <a:r>
              <a:rPr lang="da-DK" sz="2600" dirty="0"/>
              <a:t> source </a:t>
            </a:r>
            <a:r>
              <a:rPr lang="da-DK" sz="2600" dirty="0" err="1"/>
              <a:t>turned</a:t>
            </a:r>
            <a:r>
              <a:rPr lang="da-DK" sz="2600" dirty="0"/>
              <a:t>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600" dirty="0" err="1"/>
              <a:t>Modification</a:t>
            </a:r>
            <a:r>
              <a:rPr lang="da-DK" sz="2600" dirty="0"/>
              <a:t> of </a:t>
            </a:r>
            <a:r>
              <a:rPr lang="da-DK" sz="2600" dirty="0" err="1"/>
              <a:t>setup</a:t>
            </a:r>
            <a:r>
              <a:rPr lang="da-DK" sz="2600" dirty="0"/>
              <a:t> </a:t>
            </a:r>
            <a:r>
              <a:rPr lang="da-DK" sz="2600" dirty="0" err="1"/>
              <a:t>happens</a:t>
            </a:r>
            <a:r>
              <a:rPr lang="da-DK" sz="2600" dirty="0"/>
              <a:t> </a:t>
            </a:r>
            <a:r>
              <a:rPr lang="da-DK" sz="2600" dirty="0" err="1"/>
              <a:t>only</a:t>
            </a:r>
            <a:r>
              <a:rPr lang="da-DK" sz="2600" dirty="0"/>
              <a:t> </a:t>
            </a:r>
            <a:r>
              <a:rPr lang="da-DK" sz="2600" dirty="0" err="1"/>
              <a:t>without</a:t>
            </a:r>
            <a:r>
              <a:rPr lang="da-DK" sz="2600" dirty="0"/>
              <a:t> </a:t>
            </a:r>
            <a:r>
              <a:rPr lang="da-DK" sz="2600" dirty="0" err="1"/>
              <a:t>any</a:t>
            </a:r>
            <a:r>
              <a:rPr lang="da-DK" sz="2600" dirty="0"/>
              <a:t> </a:t>
            </a:r>
            <a:r>
              <a:rPr lang="da-DK" sz="2600" dirty="0" err="1"/>
              <a:t>electric</a:t>
            </a:r>
            <a:r>
              <a:rPr lang="da-DK" sz="2600" dirty="0"/>
              <a:t> source </a:t>
            </a:r>
            <a:r>
              <a:rPr lang="da-DK" sz="2600" dirty="0" err="1"/>
              <a:t>turned</a:t>
            </a:r>
            <a:r>
              <a:rPr lang="da-DK" sz="2600" dirty="0"/>
              <a:t>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600" b="1" dirty="0"/>
              <a:t>No food or </a:t>
            </a:r>
            <a:r>
              <a:rPr lang="da-DK" sz="2600" b="1" dirty="0" err="1"/>
              <a:t>drinking</a:t>
            </a:r>
            <a:r>
              <a:rPr lang="da-DK" sz="2600" b="1" dirty="0"/>
              <a:t> in the lab</a:t>
            </a:r>
            <a:endParaRPr lang="da-DK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600" dirty="0"/>
              <a:t>Keep the lab </a:t>
            </a:r>
            <a:r>
              <a:rPr lang="da-DK" sz="2600" dirty="0" err="1"/>
              <a:t>tidy</a:t>
            </a:r>
            <a:r>
              <a:rPr lang="da-DK" sz="2600" dirty="0"/>
              <a:t>/clean up </a:t>
            </a:r>
            <a:r>
              <a:rPr lang="da-DK" sz="2600" dirty="0" err="1"/>
              <a:t>after</a:t>
            </a:r>
            <a:r>
              <a:rPr lang="da-DK" sz="2600" dirty="0"/>
              <a:t> </a:t>
            </a:r>
            <a:r>
              <a:rPr lang="da-DK" sz="2600" dirty="0" err="1"/>
              <a:t>yourselves</a:t>
            </a:r>
            <a:endParaRPr lang="da-DK" sz="2600" dirty="0"/>
          </a:p>
          <a:p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9. januar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D37B1E-C366-494F-A587-962AD9AABC83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4392" y="2324760"/>
            <a:ext cx="3796238" cy="2847182"/>
          </a:xfrm>
        </p:spPr>
      </p:pic>
    </p:spTree>
    <p:extLst>
      <p:ext uri="{BB962C8B-B14F-4D97-AF65-F5344CB8AC3E}">
        <p14:creationId xmlns:p14="http://schemas.microsoft.com/office/powerpoint/2010/main" val="214799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1DD1548-4269-4C3B-81C3-62B4211DD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GB" dirty="0"/>
              <a:t>Embedded Programming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CEBD018-D395-40C8-B5F3-164AA8B2C8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Connect the Arduino Nano Pins to the other boards</a:t>
            </a:r>
          </a:p>
          <a:p>
            <a:pPr lvl="1"/>
            <a:r>
              <a:rPr lang="en-GB" dirty="0"/>
              <a:t>Check the pin descriptions and pinout</a:t>
            </a:r>
          </a:p>
          <a:p>
            <a:pPr lvl="1"/>
            <a:r>
              <a:rPr lang="en-GB" dirty="0"/>
              <a:t>Pin layout can be found by searching for Arduino Nano and ATMega328p</a:t>
            </a:r>
          </a:p>
          <a:p>
            <a:pPr lvl="1"/>
            <a:r>
              <a:rPr lang="en-GB" dirty="0"/>
              <a:t>Program the Arduino Nano in standard C language</a:t>
            </a:r>
          </a:p>
          <a:p>
            <a:r>
              <a:rPr lang="en-GB" dirty="0"/>
              <a:t>You can use Laptop USB for Arduino Power Supply</a:t>
            </a:r>
          </a:p>
          <a:p>
            <a:r>
              <a:rPr lang="en-GB" dirty="0"/>
              <a:t>Motor Power Supply – use Lab supply (</a:t>
            </a:r>
            <a:r>
              <a:rPr lang="en-GB" dirty="0" err="1"/>
              <a:t>Powerbank</a:t>
            </a:r>
            <a:r>
              <a:rPr lang="en-GB" dirty="0"/>
              <a:t> is also ok)</a:t>
            </a:r>
          </a:p>
          <a:p>
            <a:pPr marL="252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7A0ADA7-DE4D-4750-9A8D-C28779165B3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2BA13B3C-71B9-48FD-A086-0B75B7B70DB8}" type="datetime1">
              <a:rPr lang="en-GB" smtClean="0"/>
              <a:t>29/09/2025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E960C-5E10-461E-99EF-53CC16240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20"/>
          <a:stretch/>
        </p:blipFill>
        <p:spPr>
          <a:xfrm>
            <a:off x="414697" y="3035030"/>
            <a:ext cx="4984666" cy="305652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0240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00A2-2FF5-4046-B662-10C28FE99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700212"/>
            <a:ext cx="5367600" cy="4141787"/>
          </a:xfrm>
        </p:spPr>
        <p:txBody>
          <a:bodyPr/>
          <a:lstStyle/>
          <a:p>
            <a:r>
              <a:rPr lang="en-US" dirty="0"/>
              <a:t>Programming – how to start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AE9A-2050-42E6-A468-407C986E65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700212"/>
            <a:ext cx="5271276" cy="857931"/>
          </a:xfrm>
        </p:spPr>
        <p:txBody>
          <a:bodyPr/>
          <a:lstStyle/>
          <a:p>
            <a:r>
              <a:rPr lang="da-DK" dirty="0" err="1"/>
              <a:t>Install</a:t>
            </a:r>
            <a:r>
              <a:rPr lang="da-DK" dirty="0"/>
              <a:t> Arduino Software –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Microchip</a:t>
            </a:r>
            <a:r>
              <a:rPr lang="da-DK" dirty="0"/>
              <a:t> Studio or Visual Studio Code as in Embedded 1.</a:t>
            </a:r>
            <a:endParaRPr lang="pt-BR" sz="1200" i="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1"/>
            <a:endParaRPr lang="en-US" sz="16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D0ADA0-D992-4609-9498-992625434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06" b="19516"/>
          <a:stretch/>
        </p:blipFill>
        <p:spPr>
          <a:xfrm>
            <a:off x="414697" y="2756482"/>
            <a:ext cx="4945868" cy="3412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C6A89-7F11-F224-258A-6C474DE0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89" y="3095155"/>
            <a:ext cx="4584097" cy="24094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E7E215-63F3-A5A2-9931-50AA20DBD4DD}"/>
              </a:ext>
            </a:extLst>
          </p:cNvPr>
          <p:cNvSpPr txBox="1">
            <a:spLocks/>
          </p:cNvSpPr>
          <p:nvPr/>
        </p:nvSpPr>
        <p:spPr>
          <a:xfrm>
            <a:off x="1293418" y="6053558"/>
            <a:ext cx="2919354" cy="322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Microchip Studio – one option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1"/>
            <a:endParaRPr lang="en-US" sz="1600" dirty="0"/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76DB46-7D05-0B5C-813B-0F41E8428ED4}"/>
              </a:ext>
            </a:extLst>
          </p:cNvPr>
          <p:cNvSpPr txBox="1">
            <a:spLocks/>
          </p:cNvSpPr>
          <p:nvPr/>
        </p:nvSpPr>
        <p:spPr>
          <a:xfrm>
            <a:off x="7337125" y="5779059"/>
            <a:ext cx="3327331" cy="322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Visual Studio Code – another option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1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5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EDCA6-FD96-EC7D-7213-28A2C620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6" y="659419"/>
            <a:ext cx="10469322" cy="562514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AutoShape 2" descr="L298N motor driver Module">
            <a:extLst>
              <a:ext uri="{FF2B5EF4-FFF2-40B4-BE49-F238E27FC236}">
                <a16:creationId xmlns:a16="http://schemas.microsoft.com/office/drawing/2014/main" id="{6AC58262-B5B5-4446-AE69-78CF68F95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727AC-B7F0-49CC-A6A6-A42D83F5309F}"/>
              </a:ext>
            </a:extLst>
          </p:cNvPr>
          <p:cNvSpPr txBox="1"/>
          <p:nvPr/>
        </p:nvSpPr>
        <p:spPr>
          <a:xfrm>
            <a:off x="3801177" y="3682001"/>
            <a:ext cx="27822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dirty="0" err="1"/>
              <a:t>These</a:t>
            </a:r>
            <a:r>
              <a:rPr lang="da-DK" sz="1200" dirty="0"/>
              <a:t> files </a:t>
            </a:r>
            <a:r>
              <a:rPr lang="da-DK" sz="1200" dirty="0" err="1"/>
              <a:t>are</a:t>
            </a:r>
            <a:r>
              <a:rPr lang="da-DK" sz="1200" dirty="0"/>
              <a:t> part of </a:t>
            </a:r>
            <a:r>
              <a:rPr lang="da-DK" sz="1200" dirty="0" err="1"/>
              <a:t>your</a:t>
            </a:r>
            <a:r>
              <a:rPr lang="da-DK" sz="1200" dirty="0"/>
              <a:t> </a:t>
            </a:r>
            <a:r>
              <a:rPr lang="da-DK" sz="1200" dirty="0" err="1"/>
              <a:t>project</a:t>
            </a:r>
            <a:endParaRPr lang="da-DK" sz="1200" dirty="0"/>
          </a:p>
          <a:p>
            <a:r>
              <a:rPr lang="da-DK" sz="1200" dirty="0" err="1"/>
              <a:t>We</a:t>
            </a:r>
            <a:r>
              <a:rPr lang="da-DK" sz="1200" dirty="0"/>
              <a:t> </a:t>
            </a:r>
            <a:r>
              <a:rPr lang="da-DK" sz="1200" dirty="0" err="1"/>
              <a:t>are</a:t>
            </a:r>
            <a:r>
              <a:rPr lang="da-DK" sz="1200" dirty="0"/>
              <a:t> </a:t>
            </a:r>
            <a:r>
              <a:rPr lang="da-DK" sz="1200" dirty="0" err="1"/>
              <a:t>working</a:t>
            </a:r>
            <a:r>
              <a:rPr lang="da-DK" sz="1200" dirty="0"/>
              <a:t> on the </a:t>
            </a:r>
            <a:r>
              <a:rPr lang="da-DK" sz="1200" dirty="0" err="1"/>
              <a:t>main</a:t>
            </a:r>
            <a:r>
              <a:rPr lang="da-DK" sz="1200" dirty="0"/>
              <a:t> file.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FE8605-08FB-478A-8E4B-8B3559F91E9C}"/>
              </a:ext>
            </a:extLst>
          </p:cNvPr>
          <p:cNvCxnSpPr>
            <a:cxnSpLocks/>
          </p:cNvCxnSpPr>
          <p:nvPr/>
        </p:nvCxnSpPr>
        <p:spPr>
          <a:xfrm flipH="1" flipV="1">
            <a:off x="1719614" y="2886890"/>
            <a:ext cx="2012414" cy="795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47B3BC-4177-44DF-B468-C7EEC52A24F4}"/>
              </a:ext>
            </a:extLst>
          </p:cNvPr>
          <p:cNvSpPr txBox="1"/>
          <p:nvPr/>
        </p:nvSpPr>
        <p:spPr>
          <a:xfrm>
            <a:off x="5395973" y="276430"/>
            <a:ext cx="26754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200" dirty="0" err="1"/>
              <a:t>Leave</a:t>
            </a:r>
            <a:r>
              <a:rPr lang="da-DK" sz="1200" dirty="0"/>
              <a:t> #define and #include as </a:t>
            </a:r>
            <a:r>
              <a:rPr lang="da-DK" sz="1200" dirty="0" err="1"/>
              <a:t>they</a:t>
            </a:r>
            <a:r>
              <a:rPr lang="da-DK" sz="1200" dirty="0"/>
              <a:t> </a:t>
            </a:r>
            <a:r>
              <a:rPr lang="da-DK" sz="1200" dirty="0" err="1"/>
              <a:t>are</a:t>
            </a:r>
            <a:endParaRPr lang="da-DK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8AF281-155A-4EEC-B5FB-66374C69418B}"/>
              </a:ext>
            </a:extLst>
          </p:cNvPr>
          <p:cNvCxnSpPr>
            <a:cxnSpLocks/>
          </p:cNvCxnSpPr>
          <p:nvPr/>
        </p:nvCxnSpPr>
        <p:spPr>
          <a:xfrm flipH="1">
            <a:off x="4274288" y="461096"/>
            <a:ext cx="918033" cy="649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FB7B3D6-6468-4A8A-9370-E28C34A00F04}"/>
              </a:ext>
            </a:extLst>
          </p:cNvPr>
          <p:cNvSpPr txBox="1"/>
          <p:nvPr/>
        </p:nvSpPr>
        <p:spPr>
          <a:xfrm>
            <a:off x="7157404" y="1890130"/>
            <a:ext cx="382002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dirty="0"/>
              <a:t>Here </a:t>
            </a:r>
            <a:r>
              <a:rPr lang="da-DK" sz="1200" dirty="0" err="1"/>
              <a:t>you</a:t>
            </a:r>
            <a:r>
              <a:rPr lang="da-DK" sz="1200" dirty="0"/>
              <a:t> </a:t>
            </a:r>
            <a:r>
              <a:rPr lang="da-DK" sz="1200" dirty="0" err="1"/>
              <a:t>can</a:t>
            </a:r>
            <a:r>
              <a:rPr lang="da-DK" sz="1200" dirty="0"/>
              <a:t> set global variables. </a:t>
            </a:r>
            <a:r>
              <a:rPr lang="da-DK" sz="1200" dirty="0" err="1"/>
              <a:t>E.g</a:t>
            </a:r>
            <a:r>
              <a:rPr lang="da-DK" sz="1200" dirty="0"/>
              <a:t>. a </a:t>
            </a:r>
            <a:r>
              <a:rPr lang="da-DK" sz="1200" dirty="0" err="1"/>
              <a:t>pwm</a:t>
            </a:r>
            <a:r>
              <a:rPr lang="da-DK" sz="1200" dirty="0"/>
              <a:t> variable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195AAA-72AF-4EBB-97A3-31034B493209}"/>
              </a:ext>
            </a:extLst>
          </p:cNvPr>
          <p:cNvCxnSpPr>
            <a:cxnSpLocks/>
          </p:cNvCxnSpPr>
          <p:nvPr/>
        </p:nvCxnSpPr>
        <p:spPr>
          <a:xfrm flipH="1">
            <a:off x="4710224" y="1995444"/>
            <a:ext cx="23710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BB8591-58B8-4A14-BB81-D42887899222}"/>
              </a:ext>
            </a:extLst>
          </p:cNvPr>
          <p:cNvSpPr txBox="1"/>
          <p:nvPr/>
        </p:nvSpPr>
        <p:spPr>
          <a:xfrm>
            <a:off x="7157404" y="2294941"/>
            <a:ext cx="378792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dirty="0"/>
              <a:t>The </a:t>
            </a:r>
            <a:r>
              <a:rPr lang="da-DK" sz="1200" dirty="0" err="1"/>
              <a:t>main</a:t>
            </a:r>
            <a:r>
              <a:rPr lang="da-DK" sz="1200" dirty="0"/>
              <a:t> </a:t>
            </a:r>
            <a:r>
              <a:rPr lang="da-DK" sz="1200" dirty="0" err="1"/>
              <a:t>function</a:t>
            </a:r>
            <a:r>
              <a:rPr lang="da-DK" sz="1200" dirty="0"/>
              <a:t>. Here </a:t>
            </a:r>
            <a:r>
              <a:rPr lang="da-DK" sz="1200" dirty="0" err="1"/>
              <a:t>your</a:t>
            </a:r>
            <a:r>
              <a:rPr lang="da-DK" sz="1200" dirty="0"/>
              <a:t> program starts </a:t>
            </a:r>
            <a:r>
              <a:rPr lang="da-DK" sz="1200" dirty="0" err="1"/>
              <a:t>executing</a:t>
            </a:r>
            <a:endParaRPr lang="da-DK" sz="1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24ECEE-9587-45EC-8DD4-D70EB77F5A5E}"/>
              </a:ext>
            </a:extLst>
          </p:cNvPr>
          <p:cNvCxnSpPr>
            <a:cxnSpLocks/>
          </p:cNvCxnSpPr>
          <p:nvPr/>
        </p:nvCxnSpPr>
        <p:spPr>
          <a:xfrm flipH="1">
            <a:off x="3646967" y="2366182"/>
            <a:ext cx="34343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848231-25DF-4D76-A26D-5B41413ED132}"/>
              </a:ext>
            </a:extLst>
          </p:cNvPr>
          <p:cNvSpPr txBox="1"/>
          <p:nvPr/>
        </p:nvSpPr>
        <p:spPr>
          <a:xfrm>
            <a:off x="7157404" y="1305616"/>
            <a:ext cx="30152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200" dirty="0"/>
              <a:t>The green </a:t>
            </a:r>
            <a:r>
              <a:rPr lang="da-DK" sz="1200" dirty="0" err="1"/>
              <a:t>text</a:t>
            </a:r>
            <a:r>
              <a:rPr lang="da-DK" sz="1200" dirty="0"/>
              <a:t>, </a:t>
            </a:r>
            <a:r>
              <a:rPr lang="da-DK" sz="1200" dirty="0" err="1"/>
              <a:t>including</a:t>
            </a:r>
            <a:r>
              <a:rPr lang="da-DK" sz="1200" dirty="0"/>
              <a:t> ”//”, </a:t>
            </a:r>
            <a:r>
              <a:rPr lang="da-DK" sz="1200" dirty="0" err="1"/>
              <a:t>are</a:t>
            </a:r>
            <a:r>
              <a:rPr lang="da-DK" sz="1200" dirty="0"/>
              <a:t> </a:t>
            </a:r>
            <a:r>
              <a:rPr lang="da-DK" sz="1200" dirty="0" err="1"/>
              <a:t>comments</a:t>
            </a:r>
            <a:r>
              <a:rPr lang="da-DK" sz="1200" dirty="0"/>
              <a:t>.</a:t>
            </a:r>
          </a:p>
          <a:p>
            <a:r>
              <a:rPr lang="da-DK" sz="1200" dirty="0"/>
              <a:t>This is </a:t>
            </a:r>
            <a:r>
              <a:rPr lang="da-DK" sz="1200" dirty="0" err="1"/>
              <a:t>free</a:t>
            </a:r>
            <a:r>
              <a:rPr lang="da-DK" sz="1200" dirty="0"/>
              <a:t> </a:t>
            </a:r>
            <a:r>
              <a:rPr lang="da-DK" sz="1200" dirty="0" err="1"/>
              <a:t>text</a:t>
            </a:r>
            <a:r>
              <a:rPr lang="da-DK" sz="1200" dirty="0"/>
              <a:t> and not </a:t>
            </a:r>
            <a:r>
              <a:rPr lang="da-DK" sz="1200" dirty="0" err="1"/>
              <a:t>compiled</a:t>
            </a:r>
            <a:endParaRPr lang="da-DK" sz="12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1A4ACE-7BA5-43E1-86D3-1388166089FC}"/>
              </a:ext>
            </a:extLst>
          </p:cNvPr>
          <p:cNvCxnSpPr>
            <a:cxnSpLocks/>
          </p:cNvCxnSpPr>
          <p:nvPr/>
        </p:nvCxnSpPr>
        <p:spPr>
          <a:xfrm flipH="1">
            <a:off x="6028331" y="1414130"/>
            <a:ext cx="10529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61DC773-0060-4554-A062-E5BC763C9020}"/>
              </a:ext>
            </a:extLst>
          </p:cNvPr>
          <p:cNvSpPr txBox="1"/>
          <p:nvPr/>
        </p:nvSpPr>
        <p:spPr>
          <a:xfrm>
            <a:off x="8071385" y="2699752"/>
            <a:ext cx="314723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dirty="0" err="1"/>
              <a:t>Functions</a:t>
            </a:r>
            <a:r>
              <a:rPr lang="da-DK" sz="1200" dirty="0"/>
              <a:t> to </a:t>
            </a:r>
            <a:r>
              <a:rPr lang="da-DK" sz="1200" dirty="0" err="1"/>
              <a:t>enable</a:t>
            </a:r>
            <a:r>
              <a:rPr lang="da-DK" sz="1200" dirty="0"/>
              <a:t> </a:t>
            </a:r>
            <a:r>
              <a:rPr lang="da-DK" sz="1200" dirty="0" err="1"/>
              <a:t>you</a:t>
            </a:r>
            <a:r>
              <a:rPr lang="da-DK" sz="1200" dirty="0"/>
              <a:t> to </a:t>
            </a:r>
            <a:r>
              <a:rPr lang="da-DK" sz="1200" dirty="0" err="1"/>
              <a:t>use</a:t>
            </a:r>
            <a:r>
              <a:rPr lang="da-DK" sz="1200" dirty="0"/>
              <a:t> </a:t>
            </a:r>
            <a:r>
              <a:rPr lang="da-DK" sz="1200" dirty="0" err="1"/>
              <a:t>printf</a:t>
            </a:r>
            <a:r>
              <a:rPr lang="da-DK" sz="1200" dirty="0"/>
              <a:t> to </a:t>
            </a:r>
            <a:r>
              <a:rPr lang="da-DK" sz="1200" dirty="0" err="1"/>
              <a:t>communicate</a:t>
            </a:r>
            <a:r>
              <a:rPr lang="da-DK" sz="1200" dirty="0"/>
              <a:t> with PC or display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8E04D4-08F0-4BE6-A8CF-68FA08754724}"/>
              </a:ext>
            </a:extLst>
          </p:cNvPr>
          <p:cNvCxnSpPr>
            <a:cxnSpLocks/>
          </p:cNvCxnSpPr>
          <p:nvPr/>
        </p:nvCxnSpPr>
        <p:spPr>
          <a:xfrm flipH="1" flipV="1">
            <a:off x="3732028" y="2618321"/>
            <a:ext cx="4189228" cy="266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26BEDF-CDB8-6599-E514-B628D453B722}"/>
              </a:ext>
            </a:extLst>
          </p:cNvPr>
          <p:cNvSpPr txBox="1">
            <a:spLocks/>
          </p:cNvSpPr>
          <p:nvPr/>
        </p:nvSpPr>
        <p:spPr>
          <a:xfrm>
            <a:off x="1719614" y="6376129"/>
            <a:ext cx="6945415" cy="322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Visual Studio Code </a:t>
            </a:r>
            <a:r>
              <a:rPr lang="da-DK" dirty="0" err="1"/>
              <a:t>Example</a:t>
            </a:r>
            <a:endParaRPr lang="pt-BR" sz="12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lvl="1"/>
            <a:endParaRPr lang="en-US" sz="1600" dirty="0"/>
          </a:p>
          <a:p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88AF00-D447-7687-1ACF-9623CCA62C60}"/>
              </a:ext>
            </a:extLst>
          </p:cNvPr>
          <p:cNvCxnSpPr>
            <a:cxnSpLocks/>
          </p:cNvCxnSpPr>
          <p:nvPr/>
        </p:nvCxnSpPr>
        <p:spPr>
          <a:xfrm flipH="1" flipV="1">
            <a:off x="1719614" y="3023132"/>
            <a:ext cx="1927353" cy="668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E713E96-E179-8126-46DB-B66C00DEB7EA}"/>
              </a:ext>
            </a:extLst>
          </p:cNvPr>
          <p:cNvCxnSpPr>
            <a:cxnSpLocks/>
          </p:cNvCxnSpPr>
          <p:nvPr/>
        </p:nvCxnSpPr>
        <p:spPr>
          <a:xfrm flipH="1" flipV="1">
            <a:off x="1719614" y="2457749"/>
            <a:ext cx="2035793" cy="1164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CD7D1-29F3-AA06-A307-918F0472D55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BC460F5-32A8-4E36-8CB7-B487A1B85D9F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6B3D6-72DA-6E32-2DD8-821E1EC829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69AF6-7C6E-094F-D624-A2D0E231E6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2EBE45-264E-F7B2-E429-6D5DAFC2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Platformio.ini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7455B-7FBF-A4A7-7D4F-36832B4BD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614938"/>
            <a:ext cx="9440592" cy="4648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63F83-2AA2-0DA2-B263-AB630A41866F}"/>
              </a:ext>
            </a:extLst>
          </p:cNvPr>
          <p:cNvSpPr txBox="1"/>
          <p:nvPr/>
        </p:nvSpPr>
        <p:spPr>
          <a:xfrm>
            <a:off x="5498306" y="5243062"/>
            <a:ext cx="314723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dirty="0"/>
              <a:t>The </a:t>
            </a:r>
            <a:r>
              <a:rPr lang="da-DK" sz="1200" dirty="0" err="1"/>
              <a:t>build</a:t>
            </a:r>
            <a:r>
              <a:rPr lang="da-DK" sz="1200" dirty="0"/>
              <a:t> flags </a:t>
            </a:r>
            <a:r>
              <a:rPr lang="da-DK" sz="1200" dirty="0" err="1"/>
              <a:t>enable</a:t>
            </a:r>
            <a:r>
              <a:rPr lang="da-DK" sz="1200" dirty="0"/>
              <a:t> </a:t>
            </a:r>
            <a:r>
              <a:rPr lang="da-DK" sz="1200" dirty="0" err="1"/>
              <a:t>floating</a:t>
            </a:r>
            <a:r>
              <a:rPr lang="da-DK" sz="1200" dirty="0"/>
              <a:t> </a:t>
            </a:r>
            <a:r>
              <a:rPr lang="da-DK" sz="1200" dirty="0" err="1"/>
              <a:t>values</a:t>
            </a:r>
            <a:r>
              <a:rPr lang="da-DK" sz="1200" dirty="0"/>
              <a:t> </a:t>
            </a:r>
            <a:r>
              <a:rPr lang="da-DK" sz="1200" dirty="0" err="1"/>
              <a:t>when</a:t>
            </a:r>
            <a:r>
              <a:rPr lang="da-DK" sz="1200" dirty="0"/>
              <a:t> </a:t>
            </a:r>
            <a:r>
              <a:rPr lang="da-DK" sz="1200" dirty="0" err="1"/>
              <a:t>printing</a:t>
            </a:r>
            <a:r>
              <a:rPr lang="da-DK" sz="1200" dirty="0"/>
              <a:t>, </a:t>
            </a:r>
            <a:r>
              <a:rPr lang="da-DK" sz="1200" dirty="0" err="1"/>
              <a:t>using</a:t>
            </a:r>
            <a:r>
              <a:rPr lang="da-DK" sz="1200" dirty="0"/>
              <a:t> </a:t>
            </a:r>
            <a:r>
              <a:rPr lang="da-DK" sz="1200" dirty="0" err="1"/>
              <a:t>unsigned</a:t>
            </a:r>
            <a:r>
              <a:rPr lang="da-DK" sz="1200" dirty="0"/>
              <a:t> </a:t>
            </a:r>
            <a:r>
              <a:rPr lang="da-DK" sz="1200" dirty="0" err="1"/>
              <a:t>char</a:t>
            </a:r>
            <a:r>
              <a:rPr lang="da-DK" sz="1200" dirty="0"/>
              <a:t> by default and </a:t>
            </a:r>
            <a:r>
              <a:rPr lang="da-DK" sz="1200" dirty="0" err="1"/>
              <a:t>other</a:t>
            </a:r>
            <a:r>
              <a:rPr lang="da-DK" sz="1200" dirty="0"/>
              <a:t> </a:t>
            </a:r>
            <a:r>
              <a:rPr lang="da-DK" sz="1200" dirty="0" err="1"/>
              <a:t>things</a:t>
            </a:r>
            <a:r>
              <a:rPr lang="da-DK" sz="1200" dirty="0"/>
              <a:t> (the </a:t>
            </a:r>
            <a:r>
              <a:rPr lang="da-DK" sz="1200" dirty="0" err="1"/>
              <a:t>unsigned</a:t>
            </a:r>
            <a:r>
              <a:rPr lang="da-DK" sz="1200" dirty="0"/>
              <a:t> </a:t>
            </a:r>
            <a:r>
              <a:rPr lang="da-DK" sz="1200" dirty="0" err="1"/>
              <a:t>char</a:t>
            </a:r>
            <a:r>
              <a:rPr lang="da-DK" sz="1200" dirty="0"/>
              <a:t> is </a:t>
            </a:r>
            <a:r>
              <a:rPr lang="da-DK" sz="1200" dirty="0" err="1"/>
              <a:t>important</a:t>
            </a:r>
            <a:r>
              <a:rPr lang="da-DK" sz="1200" dirty="0"/>
              <a:t> for the display </a:t>
            </a:r>
            <a:r>
              <a:rPr lang="da-DK" sz="1200" dirty="0" err="1"/>
              <a:t>communication</a:t>
            </a:r>
            <a:r>
              <a:rPr lang="da-DK" sz="1200" dirty="0"/>
              <a:t> with the </a:t>
            </a:r>
            <a:r>
              <a:rPr lang="da-DK" sz="1200" dirty="0" err="1"/>
              <a:t>Nextion</a:t>
            </a:r>
            <a:r>
              <a:rPr lang="da-DK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765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0156-5FA0-4A3A-9F3B-27C4BBCEF38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D22F3A9-BF5A-4C21-96D3-82756474DC3B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8C3B6-1E9E-4301-910E-08B4A988E1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15600" y="6376129"/>
            <a:ext cx="2240432" cy="180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04E7C-B55D-48E9-A5BD-EF77033BF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912000"/>
            <a:ext cx="0" cy="0"/>
          </a:xfrm>
        </p:spPr>
        <p:txBody>
          <a:bodyPr/>
          <a:lstStyle/>
          <a:p>
            <a:fld id="{45D37B1E-C366-494F-A587-962AD9AABC83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727AC-B7F0-49CC-A6A6-A42D83F5309F}"/>
              </a:ext>
            </a:extLst>
          </p:cNvPr>
          <p:cNvSpPr txBox="1"/>
          <p:nvPr/>
        </p:nvSpPr>
        <p:spPr>
          <a:xfrm>
            <a:off x="8223047" y="2340820"/>
            <a:ext cx="34028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200" dirty="0" err="1"/>
              <a:t>We</a:t>
            </a:r>
            <a:r>
              <a:rPr lang="da-DK" sz="1200" dirty="0"/>
              <a:t> just </a:t>
            </a:r>
            <a:r>
              <a:rPr lang="da-DK" sz="1200" dirty="0" err="1"/>
              <a:t>want</a:t>
            </a:r>
            <a:r>
              <a:rPr lang="da-DK" sz="1200" dirty="0"/>
              <a:t> to </a:t>
            </a:r>
            <a:r>
              <a:rPr lang="da-DK" sz="1200" dirty="0" err="1"/>
              <a:t>count</a:t>
            </a:r>
            <a:r>
              <a:rPr lang="da-DK" sz="1200" dirty="0"/>
              <a:t> </a:t>
            </a:r>
            <a:r>
              <a:rPr lang="da-DK" sz="1200" dirty="0" err="1"/>
              <a:t>seconds</a:t>
            </a:r>
            <a:r>
              <a:rPr lang="da-DK" sz="1200" dirty="0"/>
              <a:t>. </a:t>
            </a:r>
            <a:r>
              <a:rPr lang="da-DK" sz="1200" dirty="0" err="1"/>
              <a:t>Create</a:t>
            </a:r>
            <a:r>
              <a:rPr lang="da-DK" sz="1200" dirty="0"/>
              <a:t> a global variable for </a:t>
            </a:r>
            <a:r>
              <a:rPr lang="da-DK" sz="1200" dirty="0" err="1"/>
              <a:t>that</a:t>
            </a:r>
            <a:endParaRPr lang="da-DK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47B3BC-4177-44DF-B468-C7EEC52A24F4}"/>
              </a:ext>
            </a:extLst>
          </p:cNvPr>
          <p:cNvSpPr txBox="1"/>
          <p:nvPr/>
        </p:nvSpPr>
        <p:spPr>
          <a:xfrm>
            <a:off x="409303" y="725070"/>
            <a:ext cx="21544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dirty="0"/>
              <a:t>Small </a:t>
            </a:r>
            <a:r>
              <a:rPr lang="da-DK" dirty="0" err="1"/>
              <a:t>Example</a:t>
            </a:r>
            <a:r>
              <a:rPr lang="da-DK" dirty="0"/>
              <a:t>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D2F06-5A47-4461-8F00-51F1F5881F69}"/>
              </a:ext>
            </a:extLst>
          </p:cNvPr>
          <p:cNvSpPr txBox="1"/>
          <p:nvPr/>
        </p:nvSpPr>
        <p:spPr>
          <a:xfrm>
            <a:off x="409303" y="1173341"/>
            <a:ext cx="773536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1" dirty="0">
                <a:solidFill>
                  <a:srgbClr val="A000A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F_CPU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16000000UL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//needs to be defined for the delay functions to work.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a-DK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000" i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avr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000" i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io.h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//used for pins input/output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&lt;util/</a:t>
            </a:r>
            <a:r>
              <a:rPr lang="en-US" sz="1000" i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delay.h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//here the delay functions are found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000" i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stdio.h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//used for </a:t>
            </a:r>
            <a:r>
              <a:rPr lang="en-US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function.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"</a:t>
            </a:r>
            <a:r>
              <a:rPr lang="en-US" sz="1000" i="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usart.h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//for </a:t>
            </a:r>
            <a:r>
              <a:rPr lang="en-US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uart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output to pc. Debugging purposes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a-DK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//Declare global variables etc. </a:t>
            </a:r>
            <a:r>
              <a:rPr lang="es-ES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here</a:t>
            </a:r>
            <a:endParaRPr lang="es-E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seconds_counter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endParaRPr lang="da-DK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da-DK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da-DK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da-DK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prototypes </a:t>
            </a:r>
            <a:r>
              <a:rPr lang="da-DK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here</a:t>
            </a:r>
            <a:endParaRPr lang="da-DK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increase_seconds_counter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da-DK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000" i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da-DK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000" i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da-DK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endParaRPr lang="da-DK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uart_init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//initialize communication with PC - debugging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io_redirect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//redirect </a:t>
            </a:r>
            <a:r>
              <a:rPr lang="en-US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function to </a:t>
            </a:r>
            <a:r>
              <a:rPr lang="en-US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uart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so text will be shown on PC or </a:t>
            </a:r>
            <a:r>
              <a:rPr lang="en-US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Nextion</a:t>
            </a:r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Screen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a-DK" sz="1000" i="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</a:t>
            </a:r>
          </a:p>
          <a:p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{</a:t>
            </a:r>
          </a:p>
          <a:p>
            <a:r>
              <a:rPr lang="da-DK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//Put </a:t>
            </a:r>
            <a:r>
              <a:rPr lang="da-DK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code</a:t>
            </a:r>
            <a:r>
              <a:rPr lang="da-DK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 </a:t>
            </a:r>
            <a:r>
              <a:rPr lang="da-DK" sz="1000" i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here</a:t>
            </a:r>
            <a:endParaRPr lang="da-DK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"The program has been running for %d seconds\n"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seconds_counter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10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_</a:t>
            </a:r>
            <a:r>
              <a:rPr lang="da-DK" sz="10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delay_ms</a:t>
            </a:r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(1000);</a:t>
            </a:r>
          </a:p>
          <a:p>
            <a:r>
              <a:rPr lang="da-DK" sz="1000" i="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da-DK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increase_seconds_counter</a:t>
            </a:r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r>
              <a:rPr lang="da-DK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</a:t>
            </a:r>
            <a:r>
              <a:rPr lang="da-DK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0;</a:t>
            </a:r>
          </a:p>
          <a:p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da-DK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//Put in function implementations here</a:t>
            </a:r>
            <a:endParaRPr lang="en-US" sz="1000" i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increase_seconds_counter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000" i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000" i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seconds_counter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seconds_counter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000" i="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1;</a:t>
            </a:r>
          </a:p>
          <a:p>
            <a:r>
              <a:rPr lang="da-DK" sz="1000" i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a-DK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5FD8E9-F085-4957-8E40-3EB95A256D32}"/>
              </a:ext>
            </a:extLst>
          </p:cNvPr>
          <p:cNvCxnSpPr>
            <a:cxnSpLocks/>
          </p:cNvCxnSpPr>
          <p:nvPr/>
        </p:nvCxnSpPr>
        <p:spPr>
          <a:xfrm flipH="1">
            <a:off x="2891247" y="2525486"/>
            <a:ext cx="52534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2BB015C-F614-4157-8E2A-A03B17D68B52}"/>
              </a:ext>
            </a:extLst>
          </p:cNvPr>
          <p:cNvSpPr txBox="1"/>
          <p:nvPr/>
        </p:nvSpPr>
        <p:spPr>
          <a:xfrm>
            <a:off x="8144671" y="2735165"/>
            <a:ext cx="3402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want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 special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do it for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Tell the compiler to look for the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later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8F7DCA-7AEA-46E9-A3CD-776090DAD01C}"/>
              </a:ext>
            </a:extLst>
          </p:cNvPr>
          <p:cNvCxnSpPr>
            <a:cxnSpLocks/>
          </p:cNvCxnSpPr>
          <p:nvPr/>
        </p:nvCxnSpPr>
        <p:spPr>
          <a:xfrm flipH="1">
            <a:off x="3052356" y="2965269"/>
            <a:ext cx="5092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730EAC2-9408-441D-B952-35CD2230AC1B}"/>
              </a:ext>
            </a:extLst>
          </p:cNvPr>
          <p:cNvSpPr txBox="1"/>
          <p:nvPr/>
        </p:nvSpPr>
        <p:spPr>
          <a:xfrm>
            <a:off x="8180582" y="4175958"/>
            <a:ext cx="3968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Send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the PC. More on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printf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the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next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slide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0BDD8E-75E6-4921-97FC-3E3B3403BD41}"/>
              </a:ext>
            </a:extLst>
          </p:cNvPr>
          <p:cNvCxnSpPr>
            <a:cxnSpLocks/>
          </p:cNvCxnSpPr>
          <p:nvPr/>
        </p:nvCxnSpPr>
        <p:spPr>
          <a:xfrm flipH="1" flipV="1">
            <a:off x="7438199" y="4357791"/>
            <a:ext cx="7423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390667-03B2-4666-86BB-4BE08451D6E9}"/>
              </a:ext>
            </a:extLst>
          </p:cNvPr>
          <p:cNvSpPr txBox="1"/>
          <p:nvPr/>
        </p:nvSpPr>
        <p:spPr>
          <a:xfrm>
            <a:off x="8180582" y="4357791"/>
            <a:ext cx="3968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Wait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1000 ms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525B03-5E20-43A9-8967-7352AAAAA7A3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3474724" y="4496291"/>
            <a:ext cx="47058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62BAC6F-3943-4048-8404-2B516C281812}"/>
              </a:ext>
            </a:extLst>
          </p:cNvPr>
          <p:cNvSpPr txBox="1"/>
          <p:nvPr/>
        </p:nvSpPr>
        <p:spPr>
          <a:xfrm>
            <a:off x="8180582" y="4539624"/>
            <a:ext cx="3968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Call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increase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the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seconds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counter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DB5DA9-1999-4208-A972-3710FBCE0AC5}"/>
              </a:ext>
            </a:extLst>
          </p:cNvPr>
          <p:cNvCxnSpPr>
            <a:stCxn id="45" idx="1"/>
          </p:cNvCxnSpPr>
          <p:nvPr/>
        </p:nvCxnSpPr>
        <p:spPr>
          <a:xfrm flipH="1" flipV="1">
            <a:off x="4276987" y="4678123"/>
            <a:ext cx="390359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A10221-3008-49C3-BE76-6050530C3681}"/>
              </a:ext>
            </a:extLst>
          </p:cNvPr>
          <p:cNvCxnSpPr>
            <a:cxnSpLocks/>
          </p:cNvCxnSpPr>
          <p:nvPr/>
        </p:nvCxnSpPr>
        <p:spPr>
          <a:xfrm flipH="1">
            <a:off x="3174277" y="5527126"/>
            <a:ext cx="497039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D4396D-B2B0-4CD8-93C9-E978757E8C83}"/>
              </a:ext>
            </a:extLst>
          </p:cNvPr>
          <p:cNvSpPr txBox="1"/>
          <p:nvPr/>
        </p:nvSpPr>
        <p:spPr>
          <a:xfrm>
            <a:off x="8144671" y="5380253"/>
            <a:ext cx="3968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Here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write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the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actual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operations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6F0F93-9CF7-477C-B351-784FC4ED6C43}"/>
              </a:ext>
            </a:extLst>
          </p:cNvPr>
          <p:cNvSpPr txBox="1"/>
          <p:nvPr/>
        </p:nvSpPr>
        <p:spPr>
          <a:xfrm>
            <a:off x="8144671" y="5750313"/>
            <a:ext cx="3968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Increase</a:t>
            </a: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global variable by </a:t>
            </a:r>
            <a:r>
              <a:rPr kumimoji="0" lang="da-DK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</a:t>
            </a: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BC9C88-025F-41A0-AA9D-1620E7FE6167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4047331" y="5888813"/>
            <a:ext cx="40973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4921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SDU">
      <a:dk1>
        <a:srgbClr val="000000"/>
      </a:dk1>
      <a:lt1>
        <a:srgbClr val="FFFFFF"/>
      </a:lt1>
      <a:dk2>
        <a:srgbClr val="7A6040"/>
      </a:dk2>
      <a:lt2>
        <a:srgbClr val="DDCBA4"/>
      </a:lt2>
      <a:accent1>
        <a:srgbClr val="AEB862"/>
      </a:accent1>
      <a:accent2>
        <a:srgbClr val="789D4A"/>
      </a:accent2>
      <a:accent3>
        <a:srgbClr val="F2C75C"/>
      </a:accent3>
      <a:accent4>
        <a:srgbClr val="E07E3C"/>
      </a:accent4>
      <a:accent5>
        <a:srgbClr val="E1BBB4"/>
      </a:accent5>
      <a:accent6>
        <a:srgbClr val="D05A57"/>
      </a:accent6>
      <a:hlink>
        <a:srgbClr val="0563C1"/>
      </a:hlink>
      <a:folHlink>
        <a:srgbClr val="954F72"/>
      </a:folHlink>
    </a:clrScheme>
    <a:fontScheme name="SD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/>
        </a:defPPr>
      </a:lstStyle>
    </a:txDef>
  </a:objectDefaults>
  <a:extraClrSchemeLst/>
  <a:custClrLst>
    <a:custClr name="Grøn 1">
      <a:srgbClr val="4E5B31"/>
    </a:custClr>
    <a:custClr name="Grøn 2">
      <a:srgbClr val="789D4A"/>
    </a:custClr>
    <a:custClr name="Grøn 3">
      <a:srgbClr val="AEB862"/>
    </a:custClr>
    <a:custClr name="Grøn 4">
      <a:srgbClr val="EAE7B9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Orange 1">
      <a:srgbClr val="D38235"/>
    </a:custClr>
    <a:custClr name="Orange 2">
      <a:srgbClr val="E0A526"/>
    </a:custClr>
    <a:custClr name="Orange 3">
      <a:srgbClr val="EED484"/>
    </a:custClr>
    <a:custClr name="Orange 4">
      <a:srgbClr val="FCF0C4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ød 1">
      <a:srgbClr val="862633"/>
    </a:custClr>
    <a:custClr name="Rød 2">
      <a:srgbClr val="D05A57"/>
    </a:custClr>
    <a:custClr name="Rød 3">
      <a:srgbClr val="E1BBB4"/>
    </a:custClr>
    <a:custClr name="Rød 4">
      <a:srgbClr val="F4E2DE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Brun 1">
      <a:srgbClr val="473729"/>
    </a:custClr>
    <a:custClr name="Brun 2">
      <a:srgbClr val="946037"/>
    </a:custClr>
    <a:custClr name="Brun 3">
      <a:srgbClr val="DDCBA4"/>
    </a:custClr>
    <a:custClr name="Brun 4">
      <a:srgbClr val="EFE5D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ort">
      <a:srgbClr val="000000"/>
    </a:custClr>
    <a:custClr name="Hvid">
      <a:srgbClr val="FFFFFF"/>
    </a:custClr>
  </a:custClrLst>
  <a:extLst>
    <a:ext uri="{05A4C25C-085E-4340-85A3-A5531E510DB2}">
      <thm15:themeFamily xmlns:thm15="http://schemas.microsoft.com/office/thememl/2012/main" name="SDU widescreen.potx" id="{1C4F8E8D-0334-4267-96F7-9CAC143C1229}" vid="{6887ADA9-E5D5-4F4B-ACE2-4324069191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Grøn 1">
      <a:srgbClr val="4E5B31"/>
    </a:custClr>
    <a:custClr name="Grøn 2">
      <a:srgbClr val="789D4A"/>
    </a:custClr>
    <a:custClr name="Grøn 3">
      <a:srgbClr val="AEB862"/>
    </a:custClr>
    <a:custClr name="Grøn 4">
      <a:srgbClr val="EAE7B9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Orange 1">
      <a:srgbClr val="D38235"/>
    </a:custClr>
    <a:custClr name="Orange 2">
      <a:srgbClr val="E0A526"/>
    </a:custClr>
    <a:custClr name="Orange 3">
      <a:srgbClr val="EED484"/>
    </a:custClr>
    <a:custClr name="Orange 4">
      <a:srgbClr val="FCF0C4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ød 1">
      <a:srgbClr val="862633"/>
    </a:custClr>
    <a:custClr name="Rød 2">
      <a:srgbClr val="D05A57"/>
    </a:custClr>
    <a:custClr name="Rød 3">
      <a:srgbClr val="E1BBB4"/>
    </a:custClr>
    <a:custClr name="Rød 4">
      <a:srgbClr val="F4E2DE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Brun 1">
      <a:srgbClr val="473729"/>
    </a:custClr>
    <a:custClr name="Brun 2">
      <a:srgbClr val="946037"/>
    </a:custClr>
    <a:custClr name="Brun 3">
      <a:srgbClr val="DDCBA4"/>
    </a:custClr>
    <a:custClr name="Brun 4">
      <a:srgbClr val="EFE5D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ort">
      <a:srgbClr val="000000"/>
    </a:custClr>
    <a:custClr name="Hvid">
      <a:srgbClr val="FFFFFF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A5CD04B24AB134FB920A9B4664607E8" ma:contentTypeVersion="11" ma:contentTypeDescription="Opret et nyt dokument." ma:contentTypeScope="" ma:versionID="919f643c19e5788024575ad4c873413d">
  <xsd:schema xmlns:xsd="http://www.w3.org/2001/XMLSchema" xmlns:xs="http://www.w3.org/2001/XMLSchema" xmlns:p="http://schemas.microsoft.com/office/2006/metadata/properties" xmlns:ns3="05e4212f-45a6-4f59-8908-6205128fd413" xmlns:ns4="4de22789-8617-47dd-b377-7468d43e41cb" targetNamespace="http://schemas.microsoft.com/office/2006/metadata/properties" ma:root="true" ma:fieldsID="ad378bcd595fde1f720ba880015f537c" ns3:_="" ns4:_="">
    <xsd:import namespace="05e4212f-45a6-4f59-8908-6205128fd413"/>
    <xsd:import namespace="4de22789-8617-47dd-b377-7468d43e41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e4212f-45a6-4f59-8908-6205128fd4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e22789-8617-47dd-b377-7468d43e41c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TemplafyFormConfiguration><![CDATA[{"formFields":[{"required":false,"type":"datePicker","name":"Date","label":"Date","helpTexts":{"prefix":"","postfix":""},"spacing":{},"fullyQualifiedName":"Date"}],"formDataEntries":[{"name":"Date","value":"Z2JM/pQzPlKVHnDCVwm+Uw=="}]}]]></TemplafyFormConfiguration>
</file>

<file path=customXml/item3.xml><?xml version="1.0" encoding="utf-8"?>
<TemplafyTemplateConfiguration><![CDATA[{"elementsMetadata":[{"type":"shape","id":"c542f8ef-4594-41e3-aa2f-160fb79892b5","elementConfiguration":{"binding":"Form.Date","format":"{{DateFormats.MonthYear}}","disableUpdates":false,"type":"date"}},{"type":"shape","id":"4aca6c50-b0ba-45fc-9d44-af03fe88e143","elementConfiguration":{"binding":"UserProfile.Institut.InstituteDCU_{{DocumentLanguage}}","disableUpdates":false,"type":"text"}},{"type":"shape","id":"b07ce220-402a-4320-9db3-a4c085789248","elementConfiguration":{"binding":"UserProfile.Institut.InstituteDCU_{{DocumentLanguage}}","disableUpdates":false,"type":"text"}},{"type":"shape","id":"7027d33f-1737-4ec5-ade2-c8f8a6f0a5e8","elementConfiguration":{"binding":"Form.Date","format":"{{DateFormats.MonthYear}}","disableUpdates":false,"type":"date"}},{"type":"shape","id":"91a938d6-b9c8-4b7f-bde7-c4796b21bb51","elementConfiguration":{"binding":"UserProfile.Institut.InstituteDCU_{{DocumentLanguage}}","disableUpdates":false,"type":"text"}},{"type":"shape","id":"e0420c07-2735-4888-9a70-e9b668e662f6","elementConfiguration":{"binding":"Form.Date","format":"{{DateFormats.MonthYear}}","disableUpdates":false,"type":"date"}},{"type":"shape","id":"20db27da-ba6a-4e43-b7c0-93692e5640bb","elementConfiguration":{"binding":"UserProfile.Institut.InstituteDCU_{{DocumentLanguage}}","disableUpdates":false,"type":"text"}},{"type":"shape","id":"84391baa-c6eb-4854-b845-a6e45fe7fb76","elementConfiguration":{"binding":"Form.Date","format":"{{DateFormats.MonthYear}}","disableUpdates":false,"type":"date"}},{"type":"shape","id":"2c8df62d-1a8c-4e21-8cd7-5d1c6caa421f","elementConfiguration":{"binding":"Form.Date","format":"{{DateFormats.MonthYear}}","disableUpdates":false,"type":"date"}},{"type":"shape","id":"c0eb087f-c86f-48e9-a60b-ad5470fbedea","elementConfiguration":{"binding":"UserProfile.Institut.InstituteDCU_{{DocumentLanguage}}","disableUpdates":false,"type":"text"}},{"type":"shape","id":"867ec084-485a-4106-a608-ec119d65c521","elementConfiguration":{"binding":"UserProfile.Institut.InstituteDCU_{{DocumentLanguage}}","disableUpdates":false,"type":"text"}},{"type":"shape","id":"a15872df-d55f-463d-b420-c16eab35e3ca","elementConfiguration":{"binding":"UserProfile.Institut.InstituteDCU_{{DocumentLanguage}}","disableUpdates":false,"type":"text"}},{"type":"shape","id":"56b33e3f-9a61-4bec-b0cc-d7a8b9ed0fe6","elementConfiguration":{"binding":"Form.Date","format":"{{DateFormats.MonthYear}}","disableUpdates":false,"type":"date"}}],"transformationConfigurations":[{"language":"{{DocumentLanguage}}","disableUpdates":false,"type":"proofingLanguage"}],"templateName":"SDU widescreen 16:9 template","templateDescription":"Tom bredformat skabelon til Powerpoint med enhed, dato og links","enableDocumentContentUpdater":true,"version":"1.3"}]]></TemplafyTemplateConfiguratio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elementsMetadata":[],"documentContentValidatorConfiguration":{"enableDocumentContentValidator":false,"documentContentValidatorVersion":0},"slideId":"636891895634292862","enableDocumentContentUpdater":true,"version":"1.3"}]]></TemplafySlideTemplateConfiguration>
</file>

<file path=customXml/item8.xml><?xml version="1.0" encoding="utf-8"?>
<TemplafySlideTemplateConfiguration><![CDATA[{"elementsMetadata":[],"documentContentValidatorConfiguration":{"enableDocumentContentValidator":false,"documentContentValidatorVersion":0},"slideId":"636891895636949350","enableDocumentContentUpdater":true,"version":"1.3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338D9C59-3A07-4625-8106-CFC1CB8D6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e4212f-45a6-4f59-8908-6205128fd413"/>
    <ds:schemaRef ds:uri="4de22789-8617-47dd-b377-7468d43e41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CD5A01-6378-494D-B71B-D23DEC9A120C}">
  <ds:schemaRefs/>
</ds:datastoreItem>
</file>

<file path=customXml/itemProps3.xml><?xml version="1.0" encoding="utf-8"?>
<ds:datastoreItem xmlns:ds="http://schemas.openxmlformats.org/officeDocument/2006/customXml" ds:itemID="{C484C70F-0F64-4774-853F-19FDF7E1F81D}">
  <ds:schemaRefs/>
</ds:datastoreItem>
</file>

<file path=customXml/itemProps4.xml><?xml version="1.0" encoding="utf-8"?>
<ds:datastoreItem xmlns:ds="http://schemas.openxmlformats.org/officeDocument/2006/customXml" ds:itemID="{47FF07A5-D36A-44D4-B78B-856AA09E278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28F9D7BB-38BC-4805-94F5-7B397492247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6.xml><?xml version="1.0" encoding="utf-8"?>
<ds:datastoreItem xmlns:ds="http://schemas.openxmlformats.org/officeDocument/2006/customXml" ds:itemID="{43723FED-A2E0-415E-8B28-139637BC092B}">
  <ds:schemaRefs/>
</ds:datastoreItem>
</file>

<file path=customXml/itemProps7.xml><?xml version="1.0" encoding="utf-8"?>
<ds:datastoreItem xmlns:ds="http://schemas.openxmlformats.org/officeDocument/2006/customXml" ds:itemID="{80A386E5-FB57-411F-ACEC-E4C4608EF981}">
  <ds:schemaRefs/>
</ds:datastoreItem>
</file>

<file path=customXml/itemProps8.xml><?xml version="1.0" encoding="utf-8"?>
<ds:datastoreItem xmlns:ds="http://schemas.openxmlformats.org/officeDocument/2006/customXml" ds:itemID="{220EA0D0-DB51-4BFA-9F4B-DA1208570F35}">
  <ds:schemaRefs/>
</ds:datastoreItem>
</file>

<file path=customXml/itemProps9.xml><?xml version="1.0" encoding="utf-8"?>
<ds:datastoreItem xmlns:ds="http://schemas.openxmlformats.org/officeDocument/2006/customXml" ds:itemID="{B052E437-0E37-4BD0-B658-F410C70F086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SDU widescreen dateA</Template>
  <TotalTime>0</TotalTime>
  <Words>3450</Words>
  <Application>Microsoft Office PowerPoint</Application>
  <PresentationFormat>Widescreen</PresentationFormat>
  <Paragraphs>395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Cambria Math</vt:lpstr>
      <vt:lpstr>Consolas</vt:lpstr>
      <vt:lpstr>Wingdings</vt:lpstr>
      <vt:lpstr>Blank</vt:lpstr>
      <vt:lpstr>SPRO1 Task 2: Programming</vt:lpstr>
      <vt:lpstr>Little Primer – as you will work in the mechatronics lab</vt:lpstr>
      <vt:lpstr>Consequences of electrical Shock</vt:lpstr>
      <vt:lpstr>Guidelines</vt:lpstr>
      <vt:lpstr>Embedded Programming</vt:lpstr>
      <vt:lpstr>Programming – how to start</vt:lpstr>
      <vt:lpstr>PowerPoint Presentation</vt:lpstr>
      <vt:lpstr>Platformio.ini</vt:lpstr>
      <vt:lpstr>PowerPoint Presentation</vt:lpstr>
      <vt:lpstr>Printf – sending text to PC</vt:lpstr>
      <vt:lpstr>Compiling</vt:lpstr>
      <vt:lpstr>Result</vt:lpstr>
      <vt:lpstr>Arduino Pin layout</vt:lpstr>
      <vt:lpstr>Overall tasks</vt:lpstr>
      <vt:lpstr>Specific Tasks</vt:lpstr>
      <vt:lpstr>Signals, Pins, voltages – how does this work?</vt:lpstr>
      <vt:lpstr>Optocoupler </vt:lpstr>
      <vt:lpstr>Optocoupler </vt:lpstr>
      <vt:lpstr>Pins and special functions in embedded</vt:lpstr>
      <vt:lpstr>PowerPoint Presentation</vt:lpstr>
      <vt:lpstr>PowerPoint Presentation</vt:lpstr>
      <vt:lpstr>What happens with that timer/counter setup?</vt:lpstr>
      <vt:lpstr>Which strategy and registers to use for optocoupler?</vt:lpstr>
      <vt:lpstr>How does the Motor and PWM work?</vt:lpstr>
      <vt:lpstr>Motor and Motor Driver</vt:lpstr>
      <vt:lpstr>Motor and Motor Driver</vt:lpstr>
      <vt:lpstr>Motor and Motor Driver</vt:lpstr>
      <vt:lpstr>Motor and Motor Driver</vt:lpstr>
      <vt:lpstr>Analog to Digital conversion</vt:lpstr>
      <vt:lpstr>Analog to Digital conversion</vt:lpstr>
      <vt:lpstr>Analog to Digital conversion</vt:lpstr>
      <vt:lpstr>Nextion Display</vt:lpstr>
      <vt:lpstr>Nextion Display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DMDP Task 2: Programming</dc:title>
  <dc:creator/>
  <cp:lastModifiedBy/>
  <cp:revision>7</cp:revision>
  <dcterms:created xsi:type="dcterms:W3CDTF">2019-01-15T10:32:39Z</dcterms:created>
  <dcterms:modified xsi:type="dcterms:W3CDTF">2025-09-29T06:09:49Z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2019-03-26T09:32:31.2904676Z</vt:lpwstr>
  </property>
  <property fmtid="{D5CDD505-2E9C-101B-9397-08002B2CF9AE}" pid="3" name="TemplafyTenantId">
    <vt:lpwstr>sdu</vt:lpwstr>
  </property>
  <property fmtid="{D5CDD505-2E9C-101B-9397-08002B2CF9AE}" pid="4" name="TemplafyTemplateId">
    <vt:lpwstr>636891894186761813</vt:lpwstr>
  </property>
  <property fmtid="{D5CDD505-2E9C-101B-9397-08002B2CF9AE}" pid="5" name="TemplafyUserProfileId">
    <vt:lpwstr>636172266838294895</vt:lpwstr>
  </property>
  <property fmtid="{D5CDD505-2E9C-101B-9397-08002B2CF9AE}" pid="6" name="TemplafyLanguageCode">
    <vt:lpwstr>en-GB</vt:lpwstr>
  </property>
  <property fmtid="{D5CDD505-2E9C-101B-9397-08002B2CF9AE}" pid="7" name="ContentTypeId">
    <vt:lpwstr>0x010100DA5CD04B24AB134FB920A9B4664607E8</vt:lpwstr>
  </property>
</Properties>
</file>